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p:regular r:id="rId36"/>
      <p:bold r:id="rId37"/>
      <p:italic r:id="rId38"/>
      <p:boldItalic r:id="rId39"/>
    </p:embeddedFont>
    <p:embeddedFont>
      <p:font typeface="Montserrat"/>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20" Type="http://schemas.openxmlformats.org/officeDocument/2006/relationships/slide" Target="slides/slide15.xml"/><Relationship Id="rId42" Type="http://schemas.openxmlformats.org/officeDocument/2006/relationships/font" Target="fonts/Montserrat-italic.fntdata"/><Relationship Id="rId41" Type="http://schemas.openxmlformats.org/officeDocument/2006/relationships/font" Target="fonts/Montserrat-bold.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Montserrat-boldItalic.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Clr>
                <a:schemeClr val="dk1"/>
              </a:buClr>
              <a:buSzPts val="1100"/>
              <a:buFont typeface="Arial"/>
              <a:buNone/>
            </a:pPr>
            <a:r>
              <a:rPr lang="en" sz="600">
                <a:solidFill>
                  <a:schemeClr val="lt1"/>
                </a:solidFill>
                <a:latin typeface="Lato"/>
                <a:ea typeface="Lato"/>
                <a:cs typeface="Lato"/>
                <a:sym typeface="Lato"/>
              </a:rPr>
              <a:t>tch_size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a140e1b5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a140e1b5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Training consists of iterating and processing the images in batches, inside each batch, we will import labels and features, reset the optimizer and push the data forward through the layers of the model, this is called forward pass. We will calculate the loss and back propagate by making the optimizer go back update the weights. We will then </a:t>
            </a:r>
            <a:r>
              <a:rPr lang="en" sz="1000">
                <a:solidFill>
                  <a:schemeClr val="dk1"/>
                </a:solidFill>
                <a:latin typeface="Times New Roman"/>
                <a:ea typeface="Times New Roman"/>
                <a:cs typeface="Times New Roman"/>
                <a:sym typeface="Times New Roman"/>
              </a:rPr>
              <a:t>calculate</a:t>
            </a:r>
            <a:r>
              <a:rPr lang="en" sz="1000">
                <a:solidFill>
                  <a:schemeClr val="dk1"/>
                </a:solidFill>
                <a:latin typeface="Times New Roman"/>
                <a:ea typeface="Times New Roman"/>
                <a:cs typeface="Times New Roman"/>
                <a:sym typeface="Times New Roman"/>
              </a:rPr>
              <a:t> the average loss and accuracy of the entire epoch with its many steps.</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For validation loop we need the model in evaluation mode and note we do not back propagate here since this is validation. We will process it in batches again, iterate over batches and predict for each image in the batch. </a:t>
            </a:r>
            <a:r>
              <a:rPr lang="en" sz="1000">
                <a:solidFill>
                  <a:schemeClr val="dk1"/>
                </a:solidFill>
                <a:latin typeface="Times New Roman"/>
                <a:ea typeface="Times New Roman"/>
                <a:cs typeface="Times New Roman"/>
                <a:sym typeface="Times New Roman"/>
              </a:rPr>
              <a:t>Calculate</a:t>
            </a:r>
            <a:r>
              <a:rPr lang="en" sz="1000">
                <a:solidFill>
                  <a:schemeClr val="dk1"/>
                </a:solidFill>
                <a:latin typeface="Times New Roman"/>
                <a:ea typeface="Times New Roman"/>
                <a:cs typeface="Times New Roman"/>
                <a:sym typeface="Times New Roman"/>
              </a:rPr>
              <a:t> the loss and accuracies for this to evaluate the model. These two loops are necessary to see the trends between training and validation and ensure there is no overfitting.</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9562093da6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9562093da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990b481a6c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990b481a6c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VGG performed quite well for Part A with good trends for both loss and accuracy curves, VGG-16 and 19 are similar in performance with VGG-16 achieving 91.43% and VGG-19 </a:t>
            </a:r>
            <a:r>
              <a:rPr lang="en"/>
              <a:t>achieving</a:t>
            </a:r>
            <a:r>
              <a:rPr lang="en"/>
              <a:t> 91.11% so i chose VGG-16 because it is more efficient with VGG-16 taking 20 mins and VGG-19 taking 24 mins, this was also the case stated in the technical paper, where they said vgg-19 although had a very slight increase in performance compared to vgg-16 which can probably be seen if epochs were more than 10, vgg-16 is still preferred for efficiency. For the trends for the loss curve both converges very well with a nice downwards trend for both 16 and 19, while for accuracy plots they both converge nicely as well with a nice upwards trend, there is no signs of overfitting.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990b481a6c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990b481a6c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VGG performed poorly in Part B being the worst out of all architecutres, VGG-16 and 19 are similar in performance with VGG-16 achieving 26.28% and VGG-19 achieving 22.72%, As for training times, VGG-16 took 40 minutes, while VGG-19 took 48 minutes, once again VGG-16 has been proven to be more efficient with a small difference in accuracy. VGG-19 did not perform better than 16 likely due to small number of epochs but due to time constraints that experiment will not be done. FOr trends as you can see on the left, VGG-16 starts to show large signs of overfitting at the 10th epoch onwards while vgg-19 did not show that. Overall the trend direction is good however, due to low accuracy scores and the potential of overfitting as the epochs get larger, VGG will not be used for Part B</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9562093da6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9562093da6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AlexNet performed decent trendwise for both part A and B however it did not have the best loss values and highest accuracy values.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990b481a6c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990b481a6c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AlexNet</a:t>
            </a:r>
            <a:r>
              <a:rPr lang="en"/>
              <a:t> performed the average out of all models for both Part A and Part B, this is likely because it is the least advanced one in 2012. AlexNet achieved a accuracy of 91.07% in part A and a accuracy of 27.75% in Part B. As you can see for Part A and B the loss curves and accuracy curves all have a nice trend, it converges after awhile and shows small signs of overfitting, however compared to VGG-16 in Part A with a accuracy of 91.43% and ResNet18 in Part B with accuracy of 42.96%, AlexNet was not selected as the final model for either Part A nor B</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9562093da6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9562093da6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ResNet performed poorly for Part A for both loss trends and accuracy trends. ResNet 152 although did perform better than ResNet 18, with low accuracy, it was still not a suitable architecture for the Part A fashion mnist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Part B</a:t>
            </a:r>
            <a:endParaRPr/>
          </a:p>
          <a:p>
            <a:pPr indent="0" lvl="0" marL="0" rtl="0" algn="l">
              <a:spcBef>
                <a:spcPts val="0"/>
              </a:spcBef>
              <a:spcAft>
                <a:spcPts val="0"/>
              </a:spcAft>
              <a:buClr>
                <a:schemeClr val="dk1"/>
              </a:buClr>
              <a:buSzPts val="1100"/>
              <a:buFont typeface="Arial"/>
              <a:buNone/>
            </a:pPr>
            <a:r>
              <a:rPr lang="en">
                <a:solidFill>
                  <a:schemeClr val="dk1"/>
                </a:solidFill>
              </a:rPr>
              <a:t>ResNet performed very well for all 18 50 and 152 for Part B with only 15 epochs, it showed the best trends out of all architectures with no signs of overfitting and only exception is ResNet 18 had the best accuracy with the least training time, so i will be making my custom model for Part B based on ResNet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990b481a6c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990b481a6c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ResNet performed poorly for Part A for both loss trends and accuracy trends. ResNet 152 although did perform better than ResNet 18, with low accuracy, it was still not a suitable architecture for the Part A fashion mnist dataset. As you can see for ResNet 18 on the left, it achieved an accuracy of 91.21% but the trends for the loss curve are going upwards and the accuracy curve is not showing any downwards trend. Thus ResNet18 can be </a:t>
            </a:r>
            <a:r>
              <a:rPr lang="en"/>
              <a:t>considered</a:t>
            </a:r>
            <a:r>
              <a:rPr lang="en"/>
              <a:t> the worse choice for Part A, for ResNet152, the accuracy 91.22% so it shows not much improvement in accuracy despite much longer </a:t>
            </a:r>
            <a:r>
              <a:rPr lang="en"/>
              <a:t>training</a:t>
            </a:r>
            <a:r>
              <a:rPr lang="en"/>
              <a:t> times, </a:t>
            </a:r>
            <a:r>
              <a:rPr lang="en"/>
              <a:t>however</a:t>
            </a:r>
            <a:r>
              <a:rPr lang="en"/>
              <a:t> loss curve and accuracy curves does show a trend despite it being overfitting.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990b481a6c_2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990b481a6c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Part B</a:t>
            </a:r>
            <a:endParaRPr/>
          </a:p>
          <a:p>
            <a:pPr indent="0" lvl="0" marL="0" rtl="0" algn="l">
              <a:spcBef>
                <a:spcPts val="0"/>
              </a:spcBef>
              <a:spcAft>
                <a:spcPts val="0"/>
              </a:spcAft>
              <a:buNone/>
            </a:pPr>
            <a:r>
              <a:rPr lang="en"/>
              <a:t>As you can see all 3 architecture layers performed well with the accuracies of 43%, 39% and 41% respectively, however ResNet 18 had the best accuracy and also the smallest losses at 2.21 validation loss. The training times were 1 hr, 2.5hr and 5.5hr respectively so ResNet 18 was also the most efficient. </a:t>
            </a:r>
            <a:endParaRPr/>
          </a:p>
          <a:p>
            <a:pPr indent="0" lvl="0" marL="0" rtl="0" algn="l">
              <a:spcBef>
                <a:spcPts val="0"/>
              </a:spcBef>
              <a:spcAft>
                <a:spcPts val="0"/>
              </a:spcAft>
              <a:buClr>
                <a:schemeClr val="dk1"/>
              </a:buClr>
              <a:buSzPts val="1100"/>
              <a:buFont typeface="Arial"/>
              <a:buNone/>
            </a:pPr>
            <a:r>
              <a:rPr lang="en">
                <a:solidFill>
                  <a:schemeClr val="dk1"/>
                </a:solidFill>
              </a:rPr>
              <a:t>ResNet performed very well for all 18 50 and 152 for Part B with only 15 epochs, it showed the best trends out of all architectures with no signs of overfitting and only exception is ResNet 18 had the best accuracy with the least training time, so i will be making my custom model for Part B based on ResNet.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9562093da6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9562093da6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Part A, the best model was VGG-16 as u can see the best test accuracy was VGG-16, the ResNet had better training performance however this was shown to be large signs of overfitting, The VGG-16 has… remarks so for Part A the customized model will be VGG-16 inspired</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990b481a6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990b481a6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9562093da6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9562093da6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990b481a6c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990b481a6c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Lato"/>
              <a:buAutoNum type="arabicPeriod"/>
            </a:pPr>
            <a:r>
              <a:t/>
            </a:r>
            <a:endParaRPr sz="1400">
              <a:solidFill>
                <a:schemeClr val="dk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 sz="1400">
                <a:solidFill>
                  <a:schemeClr val="lt1"/>
                </a:solidFill>
                <a:latin typeface="Lato"/>
                <a:ea typeface="Lato"/>
                <a:cs typeface="Lato"/>
                <a:sym typeface="Lato"/>
              </a:rPr>
              <a:t>Optimizer between Adam and SGD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9562093da6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9562093da6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Experiments for Hyperparameters:</a:t>
            </a:r>
            <a:endParaRPr sz="14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AutoNum type="arabicPeriod"/>
            </a:pPr>
            <a:r>
              <a:rPr lang="en" sz="1400">
                <a:solidFill>
                  <a:schemeClr val="dk1"/>
                </a:solidFill>
                <a:latin typeface="Lato"/>
                <a:ea typeface="Lato"/>
                <a:cs typeface="Lato"/>
                <a:sym typeface="Lato"/>
              </a:rPr>
              <a:t>Learning rate of (1e-3 to 1e-5)</a:t>
            </a:r>
            <a:endParaRPr sz="14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AutoNum type="arabicPeriod"/>
            </a:pPr>
            <a:r>
              <a:rPr lang="en" sz="1400">
                <a:solidFill>
                  <a:schemeClr val="dk1"/>
                </a:solidFill>
                <a:latin typeface="Lato"/>
                <a:ea typeface="Lato"/>
                <a:cs typeface="Lato"/>
                <a:sym typeface="Lato"/>
              </a:rPr>
              <a:t>Weight decay of (1e-3 to 1e-5)</a:t>
            </a:r>
            <a:endParaRPr sz="14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AutoNum type="arabicPeriod"/>
            </a:pPr>
            <a:r>
              <a:rPr lang="en" sz="1400">
                <a:solidFill>
                  <a:schemeClr val="dk1"/>
                </a:solidFill>
                <a:latin typeface="Lato"/>
                <a:ea typeface="Lato"/>
                <a:cs typeface="Lato"/>
                <a:sym typeface="Lato"/>
              </a:rPr>
              <a:t>Learning Rate Scheduler between </a:t>
            </a:r>
            <a:br>
              <a:rPr lang="en" sz="1400">
                <a:solidFill>
                  <a:schemeClr val="dk1"/>
                </a:solidFill>
                <a:latin typeface="Lato"/>
                <a:ea typeface="Lato"/>
                <a:cs typeface="Lato"/>
                <a:sym typeface="Lato"/>
              </a:rPr>
            </a:br>
            <a:r>
              <a:rPr lang="en" sz="1400">
                <a:solidFill>
                  <a:schemeClr val="dk1"/>
                </a:solidFill>
                <a:latin typeface="Lato"/>
                <a:ea typeface="Lato"/>
                <a:cs typeface="Lato"/>
                <a:sym typeface="Lato"/>
              </a:rPr>
              <a:t>LambdaLR, multiplicativeLR, StepLR, MultiStepLR, ReduceLROnPlateu</a:t>
            </a:r>
            <a:endParaRPr sz="14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AutoNum type="arabicPeriod"/>
            </a:pPr>
            <a:r>
              <a:rPr lang="en" sz="1400">
                <a:solidFill>
                  <a:schemeClr val="dk1"/>
                </a:solidFill>
                <a:latin typeface="Lato"/>
                <a:ea typeface="Lato"/>
                <a:cs typeface="Lato"/>
                <a:sym typeface="Lato"/>
              </a:rPr>
              <a:t>Loss Function between CrossEntropy and NLLoss</a:t>
            </a:r>
            <a:endParaRPr sz="14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AutoNum type="arabicPeriod"/>
            </a:pPr>
            <a:r>
              <a:rPr lang="en" sz="1400">
                <a:solidFill>
                  <a:schemeClr val="dk1"/>
                </a:solidFill>
                <a:latin typeface="Lato"/>
                <a:ea typeface="Lato"/>
                <a:cs typeface="Lato"/>
                <a:sym typeface="Lato"/>
              </a:rPr>
              <a:t>Optimizer between Adam and SGD</a:t>
            </a:r>
            <a:endParaRPr sz="1400">
              <a:solidFill>
                <a:schemeClr val="dk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 sz="1400">
                <a:solidFill>
                  <a:schemeClr val="lt1"/>
                </a:solidFill>
                <a:latin typeface="Lato"/>
                <a:ea typeface="Lato"/>
                <a:cs typeface="Lato"/>
                <a:sym typeface="Lato"/>
              </a:rPr>
              <a:t>Optimizer between Adam and SGD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9562093da6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9562093da6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9562093da6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9562093da6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990b481a6c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990b481a6c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Part B, the best model was ResNet 18, with the best training and validation accuracy, it also had the highest test accuracy and was more efficient in training time compared to the other resnet layers, resmet18 has …. So for Part B the customized model will be ResNet18 inspired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98097e108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98097e108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98097e108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98097e108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98097e108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98097e108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98097e108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98097e108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9562093da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9562093da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990b481a6c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990b481a6c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Clr>
                <a:schemeClr val="dk1"/>
              </a:buClr>
              <a:buSzPts val="1100"/>
              <a:buFont typeface="Arial"/>
              <a:buNone/>
            </a:pPr>
            <a:r>
              <a:rPr lang="en">
                <a:solidFill>
                  <a:schemeClr val="dk1"/>
                </a:solidFill>
              </a:rPr>
              <a:t>Conclusion,Both my models achieved a good  level of performance and I did most of my code in Pytorch because Pytorch was more catered to the academics and most of my research on other SOTA architectures are also taken from technical papers. For my reflection, I managed to learn pytorch to a good extent due to this project and this project required alot of time, planning and technical skill to research and experimentation to find how i can improve my own custom model. my personal belief is that Pytorch is more difficult than keras and also has less resources than keras. However it has its pros and cons which says that pytorch allows for more details in the modeling so it’ll be better in the long run. For both my models i believe with more training time and computational efficiencies i can increase accuracy levels and decrease overfitting, however i already spent a total of 14 hrs and 7 hrs training for Part A and B respectively not to mention the many hours of retraining and experimentation created 20 gmails and spent 15 dollars on collab. I also managed to allocate my time well and complete a technical paper detailing my process of a CNN on the natural images dataset where i repeated alot of the same things here.</a:t>
            </a:r>
            <a:r>
              <a:rPr lang="en" sz="600">
                <a:solidFill>
                  <a:schemeClr val="lt1"/>
                </a:solidFill>
                <a:latin typeface="Lato"/>
                <a:ea typeface="Lato"/>
                <a:cs typeface="Lato"/>
                <a:sym typeface="Lato"/>
              </a:rPr>
              <a:t>tch_size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990b481a6c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990b481a6c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00">
                <a:solidFill>
                  <a:schemeClr val="dk1"/>
                </a:solidFill>
                <a:highlight>
                  <a:srgbClr val="FFFFFE"/>
                </a:highlight>
                <a:latin typeface="Montserrat"/>
                <a:ea typeface="Montserrat"/>
                <a:cs typeface="Montserrat"/>
                <a:sym typeface="Montserrat"/>
              </a:rPr>
              <a:t>Data augmentation to train the model with augmented images using things like translate or rotate which will improves model accuracy after training with these augmented images</a:t>
            </a:r>
            <a:endParaRPr sz="1050">
              <a:solidFill>
                <a:srgbClr val="008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990b481a6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990b481a6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008000"/>
                </a:solidFill>
                <a:highlight>
                  <a:srgbClr val="FFFFFE"/>
                </a:highlight>
                <a:latin typeface="Courier New"/>
                <a:ea typeface="Courier New"/>
                <a:cs typeface="Courier New"/>
                <a:sym typeface="Courier New"/>
              </a:rPr>
              <a:t>If you look carefully </a:t>
            </a:r>
            <a:r>
              <a:rPr lang="en" sz="1050">
                <a:solidFill>
                  <a:srgbClr val="008000"/>
                </a:solidFill>
                <a:highlight>
                  <a:srgbClr val="FFFFFE"/>
                </a:highlight>
                <a:latin typeface="Courier New"/>
                <a:ea typeface="Courier New"/>
                <a:cs typeface="Courier New"/>
                <a:sym typeface="Courier New"/>
              </a:rPr>
              <a:t>you</a:t>
            </a:r>
            <a:r>
              <a:rPr lang="en" sz="1050">
                <a:solidFill>
                  <a:srgbClr val="008000"/>
                </a:solidFill>
                <a:highlight>
                  <a:srgbClr val="FFFFFE"/>
                </a:highlight>
                <a:latin typeface="Courier New"/>
                <a:ea typeface="Courier New"/>
                <a:cs typeface="Courier New"/>
                <a:sym typeface="Courier New"/>
              </a:rPr>
              <a:t> can see some images that are copped or flipped, this is the effects of RandAugment </a:t>
            </a:r>
            <a:endParaRPr sz="1050">
              <a:solidFill>
                <a:srgbClr val="008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008000"/>
              </a:solidFill>
              <a:highlight>
                <a:srgbClr val="FFFFFE"/>
              </a:highlight>
              <a:latin typeface="Courier New"/>
              <a:ea typeface="Courier New"/>
              <a:cs typeface="Courier New"/>
              <a:sym typeface="Courier New"/>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990b481a6c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990b481a6c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008000"/>
                </a:solidFill>
                <a:highlight>
                  <a:srgbClr val="FFFFFE"/>
                </a:highlight>
                <a:latin typeface="Courier New"/>
                <a:ea typeface="Courier New"/>
                <a:cs typeface="Courier New"/>
                <a:sym typeface="Courier New"/>
              </a:rPr>
              <a:t>Fine is for 100, course is for 20</a:t>
            </a:r>
            <a:endParaRPr sz="1050">
              <a:solidFill>
                <a:srgbClr val="008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008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008000"/>
              </a:solidFill>
              <a:highlight>
                <a:srgbClr val="FFFFFE"/>
              </a:highlight>
              <a:latin typeface="Courier New"/>
              <a:ea typeface="Courier New"/>
              <a:cs typeface="Courier New"/>
              <a:sym typeface="Courier New"/>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990b481a6c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990b481a6c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008000"/>
                </a:solidFill>
                <a:highlight>
                  <a:srgbClr val="FFFFFE"/>
                </a:highlight>
                <a:latin typeface="Courier New"/>
                <a:ea typeface="Courier New"/>
                <a:cs typeface="Courier New"/>
                <a:sym typeface="Courier New"/>
              </a:rPr>
              <a:t>For EDA, i did some basic eda of the images, some with labels like for MNIST, but mainly its to see the effect of augmentation and also the tensor shapes we are inputting into our models and mainly get a better understanding of the data</a:t>
            </a:r>
            <a:endParaRPr sz="1050">
              <a:solidFill>
                <a:srgbClr val="008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008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008000"/>
              </a:solidFill>
              <a:highlight>
                <a:srgbClr val="FFFFFE"/>
              </a:highlight>
              <a:latin typeface="Courier New"/>
              <a:ea typeface="Courier New"/>
              <a:cs typeface="Courier New"/>
              <a:sym typeface="Courier New"/>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a140e1b5d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a140e1b5d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a140e1b5d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a140e1b5d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arxiv.org/pdf/1409.1556.pdf" TargetMode="External"/><Relationship Id="rId4" Type="http://schemas.openxmlformats.org/officeDocument/2006/relationships/image" Target="../media/image14.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28.png"/><Relationship Id="rId5" Type="http://schemas.openxmlformats.org/officeDocument/2006/relationships/image" Target="../media/image36.png"/><Relationship Id="rId6"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48.png"/><Relationship Id="rId7" Type="http://schemas.openxmlformats.org/officeDocument/2006/relationships/image" Target="../media/image45.png"/><Relationship Id="rId8"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60.png"/><Relationship Id="rId5"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49.png"/><Relationship Id="rId5"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57.png"/><Relationship Id="rId5"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6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1.png"/><Relationship Id="rId4" Type="http://schemas.openxmlformats.org/officeDocument/2006/relationships/image" Target="../media/image64.png"/><Relationship Id="rId5" Type="http://schemas.openxmlformats.org/officeDocument/2006/relationships/image" Target="../media/image62.png"/><Relationship Id="rId6"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490675" y="1829750"/>
            <a:ext cx="5476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Deep Learning CA1</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Raymond Ng - DAAA2B04 - 2123574</a:t>
            </a:r>
            <a:endParaRPr/>
          </a:p>
        </p:txBody>
      </p:sp>
      <p:sp>
        <p:nvSpPr>
          <p:cNvPr id="136" name="Google Shape;136;p13"/>
          <p:cNvSpPr txBox="1"/>
          <p:nvPr/>
        </p:nvSpPr>
        <p:spPr>
          <a:xfrm>
            <a:off x="233725" y="3602350"/>
            <a:ext cx="76905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sz="700">
              <a:solidFill>
                <a:schemeClr val="dk1"/>
              </a:solidFill>
            </a:endParaRPr>
          </a:p>
        </p:txBody>
      </p:sp>
      <p:sp>
        <p:nvSpPr>
          <p:cNvPr id="137" name="Google Shape;137;p13"/>
          <p:cNvSpPr txBox="1"/>
          <p:nvPr/>
        </p:nvSpPr>
        <p:spPr>
          <a:xfrm>
            <a:off x="3490675" y="2261675"/>
            <a:ext cx="5453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2"/>
          <p:cNvSpPr txBox="1"/>
          <p:nvPr>
            <p:ph type="title"/>
          </p:nvPr>
        </p:nvSpPr>
        <p:spPr>
          <a:xfrm>
            <a:off x="1339675"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Training</a:t>
            </a:r>
            <a:endParaRPr/>
          </a:p>
        </p:txBody>
      </p:sp>
      <p:sp>
        <p:nvSpPr>
          <p:cNvPr id="209" name="Google Shape;209;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0" name="Google Shape;210;p22"/>
          <p:cNvPicPr preferRelativeResize="0"/>
          <p:nvPr/>
        </p:nvPicPr>
        <p:blipFill>
          <a:blip r:embed="rId3">
            <a:alphaModFix/>
          </a:blip>
          <a:stretch>
            <a:fillRect/>
          </a:stretch>
        </p:blipFill>
        <p:spPr>
          <a:xfrm>
            <a:off x="295100" y="1791800"/>
            <a:ext cx="3815475" cy="3098725"/>
          </a:xfrm>
          <a:prstGeom prst="rect">
            <a:avLst/>
          </a:prstGeom>
          <a:noFill/>
          <a:ln>
            <a:noFill/>
          </a:ln>
        </p:spPr>
      </p:pic>
      <p:sp>
        <p:nvSpPr>
          <p:cNvPr id="211" name="Google Shape;211;p22"/>
          <p:cNvSpPr txBox="1"/>
          <p:nvPr/>
        </p:nvSpPr>
        <p:spPr>
          <a:xfrm>
            <a:off x="822125" y="1349725"/>
            <a:ext cx="60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Lato"/>
                <a:ea typeface="Lato"/>
                <a:cs typeface="Lato"/>
                <a:sym typeface="Lato"/>
              </a:rPr>
              <a:t>Training Loop</a:t>
            </a:r>
            <a:endParaRPr u="sng">
              <a:solidFill>
                <a:schemeClr val="lt1"/>
              </a:solidFill>
              <a:latin typeface="Lato"/>
              <a:ea typeface="Lato"/>
              <a:cs typeface="Lato"/>
              <a:sym typeface="Lato"/>
            </a:endParaRPr>
          </a:p>
        </p:txBody>
      </p:sp>
      <p:sp>
        <p:nvSpPr>
          <p:cNvPr id="212" name="Google Shape;212;p22"/>
          <p:cNvSpPr txBox="1"/>
          <p:nvPr/>
        </p:nvSpPr>
        <p:spPr>
          <a:xfrm>
            <a:off x="4273525" y="1438875"/>
            <a:ext cx="60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Lato"/>
                <a:ea typeface="Lato"/>
                <a:cs typeface="Lato"/>
                <a:sym typeface="Lato"/>
              </a:rPr>
              <a:t>Validation</a:t>
            </a:r>
            <a:r>
              <a:rPr lang="en" u="sng">
                <a:solidFill>
                  <a:schemeClr val="lt1"/>
                </a:solidFill>
                <a:latin typeface="Lato"/>
                <a:ea typeface="Lato"/>
                <a:cs typeface="Lato"/>
                <a:sym typeface="Lato"/>
              </a:rPr>
              <a:t> Loop</a:t>
            </a:r>
            <a:endParaRPr u="sng">
              <a:solidFill>
                <a:schemeClr val="lt1"/>
              </a:solidFill>
              <a:latin typeface="Lato"/>
              <a:ea typeface="Lato"/>
              <a:cs typeface="Lato"/>
              <a:sym typeface="Lato"/>
            </a:endParaRPr>
          </a:p>
        </p:txBody>
      </p:sp>
      <p:pic>
        <p:nvPicPr>
          <p:cNvPr id="213" name="Google Shape;213;p22"/>
          <p:cNvPicPr preferRelativeResize="0"/>
          <p:nvPr/>
        </p:nvPicPr>
        <p:blipFill>
          <a:blip r:embed="rId4">
            <a:alphaModFix/>
          </a:blip>
          <a:stretch>
            <a:fillRect/>
          </a:stretch>
        </p:blipFill>
        <p:spPr>
          <a:xfrm>
            <a:off x="4163300" y="1791800"/>
            <a:ext cx="4774574" cy="30987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3"/>
          <p:cNvSpPr txBox="1"/>
          <p:nvPr>
            <p:ph type="title"/>
          </p:nvPr>
        </p:nvSpPr>
        <p:spPr>
          <a:xfrm>
            <a:off x="1104225" y="6463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Modeling Experiments - VGG</a:t>
            </a:r>
            <a:endParaRPr/>
          </a:p>
        </p:txBody>
      </p:sp>
      <p:sp>
        <p:nvSpPr>
          <p:cNvPr id="219" name="Google Shape;219;p23"/>
          <p:cNvSpPr txBox="1"/>
          <p:nvPr>
            <p:ph idx="1" type="body"/>
          </p:nvPr>
        </p:nvSpPr>
        <p:spPr>
          <a:xfrm>
            <a:off x="1104225" y="1307850"/>
            <a:ext cx="7038900" cy="278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VGG stands for Visual Geometry group, SOTA in 2014 for ILSVRC </a:t>
            </a:r>
            <a:endParaRPr/>
          </a:p>
          <a:p>
            <a:pPr indent="0" lvl="0" marL="0" rtl="0" algn="l">
              <a:spcBef>
                <a:spcPts val="1200"/>
              </a:spcBef>
              <a:spcAft>
                <a:spcPts val="0"/>
              </a:spcAft>
              <a:buNone/>
            </a:pPr>
            <a:r>
              <a:rPr lang="en"/>
              <a:t>I used the VGG Conv Net architecture of 16 Layers and 19 Layers to experiment, model D and E from technical paper (</a:t>
            </a:r>
            <a:r>
              <a:rPr lang="en" u="sng">
                <a:solidFill>
                  <a:schemeClr val="hlink"/>
                </a:solidFill>
                <a:hlinkClick r:id="rId3"/>
              </a:rPr>
              <a:t>https://arxiv.org/pdf/1409.1556.pdf</a:t>
            </a:r>
            <a:r>
              <a:rPr lang="en"/>
              <a:t>)</a:t>
            </a:r>
            <a:endParaRPr/>
          </a:p>
          <a:p>
            <a:pPr indent="0" lvl="0" marL="0" rtl="0" algn="l">
              <a:spcBef>
                <a:spcPts val="1200"/>
              </a:spcBef>
              <a:spcAft>
                <a:spcPts val="1200"/>
              </a:spcAft>
              <a:buNone/>
            </a:pPr>
            <a:r>
              <a:t/>
            </a:r>
            <a:endParaRPr/>
          </a:p>
        </p:txBody>
      </p:sp>
      <p:pic>
        <p:nvPicPr>
          <p:cNvPr id="220" name="Google Shape;220;p23"/>
          <p:cNvPicPr preferRelativeResize="0"/>
          <p:nvPr/>
        </p:nvPicPr>
        <p:blipFill>
          <a:blip r:embed="rId4">
            <a:alphaModFix/>
          </a:blip>
          <a:stretch>
            <a:fillRect/>
          </a:stretch>
        </p:blipFill>
        <p:spPr>
          <a:xfrm>
            <a:off x="5014150" y="2509304"/>
            <a:ext cx="4020399" cy="2357450"/>
          </a:xfrm>
          <a:prstGeom prst="rect">
            <a:avLst/>
          </a:prstGeom>
          <a:noFill/>
          <a:ln>
            <a:noFill/>
          </a:ln>
        </p:spPr>
      </p:pic>
      <p:sp>
        <p:nvSpPr>
          <p:cNvPr id="221" name="Google Shape;221;p23"/>
          <p:cNvSpPr txBox="1"/>
          <p:nvPr/>
        </p:nvSpPr>
        <p:spPr>
          <a:xfrm>
            <a:off x="1487150" y="2109100"/>
            <a:ext cx="9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u="sng">
              <a:solidFill>
                <a:schemeClr val="lt1"/>
              </a:solidFill>
              <a:latin typeface="Lato"/>
              <a:ea typeface="Lato"/>
              <a:cs typeface="Lato"/>
              <a:sym typeface="Lato"/>
            </a:endParaRPr>
          </a:p>
        </p:txBody>
      </p:sp>
      <p:sp>
        <p:nvSpPr>
          <p:cNvPr id="222" name="Google Shape;222;p23"/>
          <p:cNvSpPr txBox="1"/>
          <p:nvPr/>
        </p:nvSpPr>
        <p:spPr>
          <a:xfrm>
            <a:off x="5865725" y="2066350"/>
            <a:ext cx="9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u="sng">
              <a:solidFill>
                <a:schemeClr val="lt1"/>
              </a:solidFill>
              <a:latin typeface="Lato"/>
              <a:ea typeface="Lato"/>
              <a:cs typeface="Lato"/>
              <a:sym typeface="Lato"/>
            </a:endParaRPr>
          </a:p>
        </p:txBody>
      </p:sp>
      <p:pic>
        <p:nvPicPr>
          <p:cNvPr id="223" name="Google Shape;223;p23"/>
          <p:cNvPicPr preferRelativeResize="0"/>
          <p:nvPr/>
        </p:nvPicPr>
        <p:blipFill>
          <a:blip r:embed="rId5">
            <a:alphaModFix/>
          </a:blip>
          <a:stretch>
            <a:fillRect/>
          </a:stretch>
        </p:blipFill>
        <p:spPr>
          <a:xfrm>
            <a:off x="178325" y="2509300"/>
            <a:ext cx="4495800" cy="2357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4"/>
          <p:cNvSpPr txBox="1"/>
          <p:nvPr>
            <p:ph type="title"/>
          </p:nvPr>
        </p:nvSpPr>
        <p:spPr>
          <a:xfrm>
            <a:off x="128055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Modeling Experiments - VGG - Part A</a:t>
            </a:r>
            <a:endParaRPr/>
          </a:p>
        </p:txBody>
      </p:sp>
      <p:sp>
        <p:nvSpPr>
          <p:cNvPr id="229" name="Google Shape;229;p24"/>
          <p:cNvSpPr txBox="1"/>
          <p:nvPr>
            <p:ph idx="1" type="body"/>
          </p:nvPr>
        </p:nvSpPr>
        <p:spPr>
          <a:xfrm>
            <a:off x="1432550" y="1165400"/>
            <a:ext cx="7038900" cy="135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230" name="Google Shape;230;p24"/>
          <p:cNvSpPr txBox="1"/>
          <p:nvPr/>
        </p:nvSpPr>
        <p:spPr>
          <a:xfrm>
            <a:off x="1280550" y="907650"/>
            <a:ext cx="92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Lato"/>
                <a:ea typeface="Lato"/>
                <a:cs typeface="Lato"/>
                <a:sym typeface="Lato"/>
              </a:rPr>
              <a:t>VGG-16</a:t>
            </a:r>
            <a:endParaRPr u="sng">
              <a:solidFill>
                <a:schemeClr val="lt1"/>
              </a:solidFill>
              <a:latin typeface="Lato"/>
              <a:ea typeface="Lato"/>
              <a:cs typeface="Lato"/>
              <a:sym typeface="Lato"/>
            </a:endParaRPr>
          </a:p>
          <a:p>
            <a:pPr indent="0" lvl="0" marL="0" rtl="0" algn="l">
              <a:spcBef>
                <a:spcPts val="0"/>
              </a:spcBef>
              <a:spcAft>
                <a:spcPts val="0"/>
              </a:spcAft>
              <a:buNone/>
            </a:pPr>
            <a:r>
              <a:t/>
            </a:r>
            <a:endParaRPr u="sng">
              <a:solidFill>
                <a:schemeClr val="lt1"/>
              </a:solidFill>
              <a:latin typeface="Lato"/>
              <a:ea typeface="Lato"/>
              <a:cs typeface="Lato"/>
              <a:sym typeface="Lato"/>
            </a:endParaRPr>
          </a:p>
        </p:txBody>
      </p:sp>
      <p:sp>
        <p:nvSpPr>
          <p:cNvPr id="231" name="Google Shape;231;p24"/>
          <p:cNvSpPr txBox="1"/>
          <p:nvPr/>
        </p:nvSpPr>
        <p:spPr>
          <a:xfrm>
            <a:off x="5865725" y="2066350"/>
            <a:ext cx="9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u="sng">
              <a:solidFill>
                <a:schemeClr val="lt1"/>
              </a:solidFill>
              <a:latin typeface="Lato"/>
              <a:ea typeface="Lato"/>
              <a:cs typeface="Lato"/>
              <a:sym typeface="Lato"/>
            </a:endParaRPr>
          </a:p>
        </p:txBody>
      </p:sp>
      <p:pic>
        <p:nvPicPr>
          <p:cNvPr id="232" name="Google Shape;232;p24"/>
          <p:cNvPicPr preferRelativeResize="0"/>
          <p:nvPr/>
        </p:nvPicPr>
        <p:blipFill>
          <a:blip r:embed="rId3">
            <a:alphaModFix/>
          </a:blip>
          <a:stretch>
            <a:fillRect/>
          </a:stretch>
        </p:blipFill>
        <p:spPr>
          <a:xfrm>
            <a:off x="282775" y="1534562"/>
            <a:ext cx="3082275" cy="1556744"/>
          </a:xfrm>
          <a:prstGeom prst="rect">
            <a:avLst/>
          </a:prstGeom>
          <a:noFill/>
          <a:ln>
            <a:noFill/>
          </a:ln>
        </p:spPr>
      </p:pic>
      <p:pic>
        <p:nvPicPr>
          <p:cNvPr id="233" name="Google Shape;233;p24"/>
          <p:cNvPicPr preferRelativeResize="0"/>
          <p:nvPr/>
        </p:nvPicPr>
        <p:blipFill>
          <a:blip r:embed="rId4">
            <a:alphaModFix/>
          </a:blip>
          <a:stretch>
            <a:fillRect/>
          </a:stretch>
        </p:blipFill>
        <p:spPr>
          <a:xfrm>
            <a:off x="282776" y="3318025"/>
            <a:ext cx="3082274" cy="1684675"/>
          </a:xfrm>
          <a:prstGeom prst="rect">
            <a:avLst/>
          </a:prstGeom>
          <a:noFill/>
          <a:ln>
            <a:noFill/>
          </a:ln>
        </p:spPr>
      </p:pic>
      <p:sp>
        <p:nvSpPr>
          <p:cNvPr id="234" name="Google Shape;234;p24"/>
          <p:cNvSpPr txBox="1"/>
          <p:nvPr/>
        </p:nvSpPr>
        <p:spPr>
          <a:xfrm>
            <a:off x="5611375" y="907650"/>
            <a:ext cx="92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Lato"/>
                <a:ea typeface="Lato"/>
                <a:cs typeface="Lato"/>
                <a:sym typeface="Lato"/>
              </a:rPr>
              <a:t>VGG-19</a:t>
            </a:r>
            <a:endParaRPr u="sng">
              <a:solidFill>
                <a:schemeClr val="lt1"/>
              </a:solidFill>
              <a:latin typeface="Lato"/>
              <a:ea typeface="Lato"/>
              <a:cs typeface="Lato"/>
              <a:sym typeface="Lato"/>
            </a:endParaRPr>
          </a:p>
          <a:p>
            <a:pPr indent="0" lvl="0" marL="0" rtl="0" algn="l">
              <a:spcBef>
                <a:spcPts val="0"/>
              </a:spcBef>
              <a:spcAft>
                <a:spcPts val="0"/>
              </a:spcAft>
              <a:buNone/>
            </a:pPr>
            <a:r>
              <a:t/>
            </a:r>
            <a:endParaRPr u="sng">
              <a:solidFill>
                <a:schemeClr val="lt1"/>
              </a:solidFill>
              <a:latin typeface="Lato"/>
              <a:ea typeface="Lato"/>
              <a:cs typeface="Lato"/>
              <a:sym typeface="Lato"/>
            </a:endParaRPr>
          </a:p>
        </p:txBody>
      </p:sp>
      <p:pic>
        <p:nvPicPr>
          <p:cNvPr id="235" name="Google Shape;235;p24"/>
          <p:cNvPicPr preferRelativeResize="0"/>
          <p:nvPr/>
        </p:nvPicPr>
        <p:blipFill>
          <a:blip r:embed="rId5">
            <a:alphaModFix/>
          </a:blip>
          <a:stretch>
            <a:fillRect/>
          </a:stretch>
        </p:blipFill>
        <p:spPr>
          <a:xfrm>
            <a:off x="4621533" y="1470588"/>
            <a:ext cx="3234192" cy="1684675"/>
          </a:xfrm>
          <a:prstGeom prst="rect">
            <a:avLst/>
          </a:prstGeom>
          <a:noFill/>
          <a:ln>
            <a:noFill/>
          </a:ln>
        </p:spPr>
      </p:pic>
      <p:pic>
        <p:nvPicPr>
          <p:cNvPr id="236" name="Google Shape;236;p24"/>
          <p:cNvPicPr preferRelativeResize="0"/>
          <p:nvPr/>
        </p:nvPicPr>
        <p:blipFill>
          <a:blip r:embed="rId6">
            <a:alphaModFix/>
          </a:blip>
          <a:stretch>
            <a:fillRect/>
          </a:stretch>
        </p:blipFill>
        <p:spPr>
          <a:xfrm>
            <a:off x="4662062" y="3318013"/>
            <a:ext cx="3332215" cy="16834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5"/>
          <p:cNvSpPr txBox="1"/>
          <p:nvPr>
            <p:ph type="title"/>
          </p:nvPr>
        </p:nvSpPr>
        <p:spPr>
          <a:xfrm>
            <a:off x="128055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Modeling Experiments - VGG - Part B</a:t>
            </a:r>
            <a:endParaRPr/>
          </a:p>
        </p:txBody>
      </p:sp>
      <p:sp>
        <p:nvSpPr>
          <p:cNvPr id="242" name="Google Shape;242;p25"/>
          <p:cNvSpPr txBox="1"/>
          <p:nvPr>
            <p:ph idx="1" type="body"/>
          </p:nvPr>
        </p:nvSpPr>
        <p:spPr>
          <a:xfrm>
            <a:off x="1432550" y="1165400"/>
            <a:ext cx="7038900" cy="135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243" name="Google Shape;243;p25"/>
          <p:cNvSpPr txBox="1"/>
          <p:nvPr/>
        </p:nvSpPr>
        <p:spPr>
          <a:xfrm>
            <a:off x="1280550" y="907650"/>
            <a:ext cx="92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Lato"/>
                <a:ea typeface="Lato"/>
                <a:cs typeface="Lato"/>
                <a:sym typeface="Lato"/>
              </a:rPr>
              <a:t>VGG-16</a:t>
            </a:r>
            <a:endParaRPr u="sng">
              <a:solidFill>
                <a:schemeClr val="lt1"/>
              </a:solidFill>
              <a:latin typeface="Lato"/>
              <a:ea typeface="Lato"/>
              <a:cs typeface="Lato"/>
              <a:sym typeface="Lato"/>
            </a:endParaRPr>
          </a:p>
          <a:p>
            <a:pPr indent="0" lvl="0" marL="0" rtl="0" algn="l">
              <a:spcBef>
                <a:spcPts val="0"/>
              </a:spcBef>
              <a:spcAft>
                <a:spcPts val="0"/>
              </a:spcAft>
              <a:buNone/>
            </a:pPr>
            <a:r>
              <a:t/>
            </a:r>
            <a:endParaRPr u="sng">
              <a:solidFill>
                <a:schemeClr val="lt1"/>
              </a:solidFill>
              <a:latin typeface="Lato"/>
              <a:ea typeface="Lato"/>
              <a:cs typeface="Lato"/>
              <a:sym typeface="Lato"/>
            </a:endParaRPr>
          </a:p>
        </p:txBody>
      </p:sp>
      <p:sp>
        <p:nvSpPr>
          <p:cNvPr id="244" name="Google Shape;244;p25"/>
          <p:cNvSpPr txBox="1"/>
          <p:nvPr/>
        </p:nvSpPr>
        <p:spPr>
          <a:xfrm>
            <a:off x="5865725" y="2066350"/>
            <a:ext cx="9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u="sng">
              <a:solidFill>
                <a:schemeClr val="lt1"/>
              </a:solidFill>
              <a:latin typeface="Lato"/>
              <a:ea typeface="Lato"/>
              <a:cs typeface="Lato"/>
              <a:sym typeface="Lato"/>
            </a:endParaRPr>
          </a:p>
        </p:txBody>
      </p:sp>
      <p:sp>
        <p:nvSpPr>
          <p:cNvPr id="245" name="Google Shape;245;p25"/>
          <p:cNvSpPr txBox="1"/>
          <p:nvPr/>
        </p:nvSpPr>
        <p:spPr>
          <a:xfrm>
            <a:off x="5611375" y="907650"/>
            <a:ext cx="92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Lato"/>
                <a:ea typeface="Lato"/>
                <a:cs typeface="Lato"/>
                <a:sym typeface="Lato"/>
              </a:rPr>
              <a:t>VGG-19</a:t>
            </a:r>
            <a:endParaRPr u="sng">
              <a:solidFill>
                <a:schemeClr val="lt1"/>
              </a:solidFill>
              <a:latin typeface="Lato"/>
              <a:ea typeface="Lato"/>
              <a:cs typeface="Lato"/>
              <a:sym typeface="Lato"/>
            </a:endParaRPr>
          </a:p>
          <a:p>
            <a:pPr indent="0" lvl="0" marL="0" rtl="0" algn="l">
              <a:spcBef>
                <a:spcPts val="0"/>
              </a:spcBef>
              <a:spcAft>
                <a:spcPts val="0"/>
              </a:spcAft>
              <a:buNone/>
            </a:pPr>
            <a:r>
              <a:t/>
            </a:r>
            <a:endParaRPr u="sng">
              <a:solidFill>
                <a:schemeClr val="lt1"/>
              </a:solidFill>
              <a:latin typeface="Lato"/>
              <a:ea typeface="Lato"/>
              <a:cs typeface="Lato"/>
              <a:sym typeface="Lato"/>
            </a:endParaRPr>
          </a:p>
        </p:txBody>
      </p:sp>
      <p:pic>
        <p:nvPicPr>
          <p:cNvPr id="246" name="Google Shape;246;p25"/>
          <p:cNvPicPr preferRelativeResize="0"/>
          <p:nvPr/>
        </p:nvPicPr>
        <p:blipFill>
          <a:blip r:embed="rId3">
            <a:alphaModFix/>
          </a:blip>
          <a:stretch>
            <a:fillRect/>
          </a:stretch>
        </p:blipFill>
        <p:spPr>
          <a:xfrm>
            <a:off x="282776" y="1471225"/>
            <a:ext cx="3198509" cy="1683425"/>
          </a:xfrm>
          <a:prstGeom prst="rect">
            <a:avLst/>
          </a:prstGeom>
          <a:noFill/>
          <a:ln>
            <a:noFill/>
          </a:ln>
        </p:spPr>
      </p:pic>
      <p:pic>
        <p:nvPicPr>
          <p:cNvPr id="247" name="Google Shape;247;p25"/>
          <p:cNvPicPr preferRelativeResize="0"/>
          <p:nvPr/>
        </p:nvPicPr>
        <p:blipFill>
          <a:blip r:embed="rId4">
            <a:alphaModFix/>
          </a:blip>
          <a:stretch>
            <a:fillRect/>
          </a:stretch>
        </p:blipFill>
        <p:spPr>
          <a:xfrm>
            <a:off x="282775" y="3318025"/>
            <a:ext cx="3332225" cy="1684050"/>
          </a:xfrm>
          <a:prstGeom prst="rect">
            <a:avLst/>
          </a:prstGeom>
          <a:noFill/>
          <a:ln>
            <a:noFill/>
          </a:ln>
        </p:spPr>
      </p:pic>
      <p:pic>
        <p:nvPicPr>
          <p:cNvPr id="248" name="Google Shape;248;p25"/>
          <p:cNvPicPr preferRelativeResize="0"/>
          <p:nvPr/>
        </p:nvPicPr>
        <p:blipFill>
          <a:blip r:embed="rId5">
            <a:alphaModFix/>
          </a:blip>
          <a:stretch>
            <a:fillRect/>
          </a:stretch>
        </p:blipFill>
        <p:spPr>
          <a:xfrm>
            <a:off x="4673325" y="1368875"/>
            <a:ext cx="3390839" cy="1795150"/>
          </a:xfrm>
          <a:prstGeom prst="rect">
            <a:avLst/>
          </a:prstGeom>
          <a:noFill/>
          <a:ln>
            <a:noFill/>
          </a:ln>
        </p:spPr>
      </p:pic>
      <p:pic>
        <p:nvPicPr>
          <p:cNvPr id="249" name="Google Shape;249;p25"/>
          <p:cNvPicPr preferRelativeResize="0"/>
          <p:nvPr/>
        </p:nvPicPr>
        <p:blipFill>
          <a:blip r:embed="rId6">
            <a:alphaModFix/>
          </a:blip>
          <a:stretch>
            <a:fillRect/>
          </a:stretch>
        </p:blipFill>
        <p:spPr>
          <a:xfrm>
            <a:off x="4592130" y="3225050"/>
            <a:ext cx="3472056" cy="1906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6"/>
          <p:cNvSpPr txBox="1"/>
          <p:nvPr>
            <p:ph type="title"/>
          </p:nvPr>
        </p:nvSpPr>
        <p:spPr>
          <a:xfrm>
            <a:off x="983575" y="4769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Modeling Experiments - AlexNet</a:t>
            </a:r>
            <a:endParaRPr/>
          </a:p>
        </p:txBody>
      </p:sp>
      <p:sp>
        <p:nvSpPr>
          <p:cNvPr id="255" name="Google Shape;255;p26"/>
          <p:cNvSpPr txBox="1"/>
          <p:nvPr>
            <p:ph idx="1" type="body"/>
          </p:nvPr>
        </p:nvSpPr>
        <p:spPr>
          <a:xfrm>
            <a:off x="1052550" y="1084200"/>
            <a:ext cx="7038900" cy="27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018"/>
              <a:buNone/>
            </a:pPr>
            <a:r>
              <a:rPr lang="en" sz="1302"/>
              <a:t>AlexNet  by (Alex Krizhevsky) one of the first famous architectures and SOTA in 2012 for ILSVRC paper</a:t>
            </a:r>
            <a:endParaRPr sz="1302"/>
          </a:p>
          <a:p>
            <a:pPr indent="0" lvl="0" marL="0" rtl="0" algn="l">
              <a:spcBef>
                <a:spcPts val="1200"/>
              </a:spcBef>
              <a:spcAft>
                <a:spcPts val="0"/>
              </a:spcAft>
              <a:buSzPts val="1018"/>
              <a:buNone/>
            </a:pPr>
            <a:r>
              <a:rPr lang="en" sz="1302"/>
              <a:t>(https://proceedings.neurips.cc/paper/2012/file/c399862d3b9d6b76c8436e924a68c45b-Paper.pdf)</a:t>
            </a:r>
            <a:endParaRPr sz="1302"/>
          </a:p>
          <a:p>
            <a:pPr indent="0" lvl="0" marL="0" rtl="0" algn="l">
              <a:spcBef>
                <a:spcPts val="1200"/>
              </a:spcBef>
              <a:spcAft>
                <a:spcPts val="0"/>
              </a:spcAft>
              <a:buSzPts val="1018"/>
              <a:buNone/>
            </a:pPr>
            <a:r>
              <a:rPr lang="en" sz="1302"/>
              <a:t>AlexNet contains 8 layers, first 5 being convolutional, followed by max-pooling layers and 3 fully connected layers, it used non-saturating ReLU activations function instead of tanh  for non-linearity and used Avg pooling as well, dropout instead of regularization for overfitting</a:t>
            </a:r>
            <a:endParaRPr sz="1302"/>
          </a:p>
          <a:p>
            <a:pPr indent="0" lvl="0" marL="0" rtl="0" algn="l">
              <a:spcBef>
                <a:spcPts val="1200"/>
              </a:spcBef>
              <a:spcAft>
                <a:spcPts val="1200"/>
              </a:spcAft>
              <a:buSzPts val="1018"/>
              <a:buNone/>
            </a:pPr>
            <a:r>
              <a:t/>
            </a:r>
            <a:endParaRPr sz="1202"/>
          </a:p>
        </p:txBody>
      </p:sp>
      <p:pic>
        <p:nvPicPr>
          <p:cNvPr id="256" name="Google Shape;256;p26"/>
          <p:cNvPicPr preferRelativeResize="0"/>
          <p:nvPr/>
        </p:nvPicPr>
        <p:blipFill>
          <a:blip r:embed="rId3">
            <a:alphaModFix/>
          </a:blip>
          <a:stretch>
            <a:fillRect/>
          </a:stretch>
        </p:blipFill>
        <p:spPr>
          <a:xfrm>
            <a:off x="393200" y="3231025"/>
            <a:ext cx="8096250" cy="1639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7"/>
          <p:cNvSpPr txBox="1"/>
          <p:nvPr>
            <p:ph type="title"/>
          </p:nvPr>
        </p:nvSpPr>
        <p:spPr>
          <a:xfrm>
            <a:off x="128055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Modeling Experiments - AlexNet - Comparison</a:t>
            </a:r>
            <a:endParaRPr/>
          </a:p>
        </p:txBody>
      </p:sp>
      <p:sp>
        <p:nvSpPr>
          <p:cNvPr id="262" name="Google Shape;262;p27"/>
          <p:cNvSpPr txBox="1"/>
          <p:nvPr>
            <p:ph idx="1" type="body"/>
          </p:nvPr>
        </p:nvSpPr>
        <p:spPr>
          <a:xfrm>
            <a:off x="1432550" y="1165400"/>
            <a:ext cx="7038900" cy="135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263" name="Google Shape;263;p27"/>
          <p:cNvSpPr txBox="1"/>
          <p:nvPr/>
        </p:nvSpPr>
        <p:spPr>
          <a:xfrm>
            <a:off x="1280550" y="907650"/>
            <a:ext cx="92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Lato"/>
                <a:ea typeface="Lato"/>
                <a:cs typeface="Lato"/>
                <a:sym typeface="Lato"/>
              </a:rPr>
              <a:t>Part A</a:t>
            </a:r>
            <a:endParaRPr u="sng">
              <a:solidFill>
                <a:schemeClr val="lt1"/>
              </a:solidFill>
              <a:latin typeface="Lato"/>
              <a:ea typeface="Lato"/>
              <a:cs typeface="Lato"/>
              <a:sym typeface="Lato"/>
            </a:endParaRPr>
          </a:p>
          <a:p>
            <a:pPr indent="0" lvl="0" marL="0" rtl="0" algn="l">
              <a:spcBef>
                <a:spcPts val="0"/>
              </a:spcBef>
              <a:spcAft>
                <a:spcPts val="0"/>
              </a:spcAft>
              <a:buNone/>
            </a:pPr>
            <a:r>
              <a:t/>
            </a:r>
            <a:endParaRPr u="sng">
              <a:solidFill>
                <a:schemeClr val="lt1"/>
              </a:solidFill>
              <a:latin typeface="Lato"/>
              <a:ea typeface="Lato"/>
              <a:cs typeface="Lato"/>
              <a:sym typeface="Lato"/>
            </a:endParaRPr>
          </a:p>
        </p:txBody>
      </p:sp>
      <p:sp>
        <p:nvSpPr>
          <p:cNvPr id="264" name="Google Shape;264;p27"/>
          <p:cNvSpPr txBox="1"/>
          <p:nvPr/>
        </p:nvSpPr>
        <p:spPr>
          <a:xfrm>
            <a:off x="5865725" y="2066350"/>
            <a:ext cx="9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u="sng">
              <a:solidFill>
                <a:schemeClr val="lt1"/>
              </a:solidFill>
              <a:latin typeface="Lato"/>
              <a:ea typeface="Lato"/>
              <a:cs typeface="Lato"/>
              <a:sym typeface="Lato"/>
            </a:endParaRPr>
          </a:p>
        </p:txBody>
      </p:sp>
      <p:sp>
        <p:nvSpPr>
          <p:cNvPr id="265" name="Google Shape;265;p27"/>
          <p:cNvSpPr txBox="1"/>
          <p:nvPr/>
        </p:nvSpPr>
        <p:spPr>
          <a:xfrm>
            <a:off x="5658875" y="907650"/>
            <a:ext cx="92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Lato"/>
                <a:ea typeface="Lato"/>
                <a:cs typeface="Lato"/>
                <a:sym typeface="Lato"/>
              </a:rPr>
              <a:t>Part B</a:t>
            </a:r>
            <a:endParaRPr u="sng">
              <a:solidFill>
                <a:schemeClr val="lt1"/>
              </a:solidFill>
              <a:latin typeface="Lato"/>
              <a:ea typeface="Lato"/>
              <a:cs typeface="Lato"/>
              <a:sym typeface="Lato"/>
            </a:endParaRPr>
          </a:p>
          <a:p>
            <a:pPr indent="0" lvl="0" marL="0" rtl="0" algn="l">
              <a:spcBef>
                <a:spcPts val="0"/>
              </a:spcBef>
              <a:spcAft>
                <a:spcPts val="0"/>
              </a:spcAft>
              <a:buNone/>
            </a:pPr>
            <a:r>
              <a:t/>
            </a:r>
            <a:endParaRPr u="sng">
              <a:solidFill>
                <a:schemeClr val="lt1"/>
              </a:solidFill>
              <a:latin typeface="Lato"/>
              <a:ea typeface="Lato"/>
              <a:cs typeface="Lato"/>
              <a:sym typeface="Lato"/>
            </a:endParaRPr>
          </a:p>
        </p:txBody>
      </p:sp>
      <p:pic>
        <p:nvPicPr>
          <p:cNvPr id="266" name="Google Shape;266;p27"/>
          <p:cNvPicPr preferRelativeResize="0"/>
          <p:nvPr/>
        </p:nvPicPr>
        <p:blipFill>
          <a:blip r:embed="rId3">
            <a:alphaModFix/>
          </a:blip>
          <a:stretch>
            <a:fillRect/>
          </a:stretch>
        </p:blipFill>
        <p:spPr>
          <a:xfrm>
            <a:off x="178200" y="1629500"/>
            <a:ext cx="3566450" cy="1604600"/>
          </a:xfrm>
          <a:prstGeom prst="rect">
            <a:avLst/>
          </a:prstGeom>
          <a:noFill/>
          <a:ln>
            <a:noFill/>
          </a:ln>
        </p:spPr>
      </p:pic>
      <p:pic>
        <p:nvPicPr>
          <p:cNvPr id="267" name="Google Shape;267;p27"/>
          <p:cNvPicPr preferRelativeResize="0"/>
          <p:nvPr/>
        </p:nvPicPr>
        <p:blipFill>
          <a:blip r:embed="rId4">
            <a:alphaModFix/>
          </a:blip>
          <a:stretch>
            <a:fillRect/>
          </a:stretch>
        </p:blipFill>
        <p:spPr>
          <a:xfrm>
            <a:off x="152400" y="3386500"/>
            <a:ext cx="3566450" cy="1604600"/>
          </a:xfrm>
          <a:prstGeom prst="rect">
            <a:avLst/>
          </a:prstGeom>
          <a:noFill/>
          <a:ln>
            <a:noFill/>
          </a:ln>
        </p:spPr>
      </p:pic>
      <p:pic>
        <p:nvPicPr>
          <p:cNvPr id="268" name="Google Shape;268;p27"/>
          <p:cNvPicPr preferRelativeResize="0"/>
          <p:nvPr/>
        </p:nvPicPr>
        <p:blipFill>
          <a:blip r:embed="rId5">
            <a:alphaModFix/>
          </a:blip>
          <a:stretch>
            <a:fillRect/>
          </a:stretch>
        </p:blipFill>
        <p:spPr>
          <a:xfrm>
            <a:off x="4793800" y="1597233"/>
            <a:ext cx="3062075" cy="1636867"/>
          </a:xfrm>
          <a:prstGeom prst="rect">
            <a:avLst/>
          </a:prstGeom>
          <a:noFill/>
          <a:ln>
            <a:noFill/>
          </a:ln>
        </p:spPr>
      </p:pic>
      <p:pic>
        <p:nvPicPr>
          <p:cNvPr id="269" name="Google Shape;269;p27"/>
          <p:cNvPicPr preferRelativeResize="0"/>
          <p:nvPr/>
        </p:nvPicPr>
        <p:blipFill>
          <a:blip r:embed="rId6">
            <a:alphaModFix/>
          </a:blip>
          <a:stretch>
            <a:fillRect/>
          </a:stretch>
        </p:blipFill>
        <p:spPr>
          <a:xfrm>
            <a:off x="4863000" y="3386500"/>
            <a:ext cx="3062073" cy="1604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8"/>
          <p:cNvSpPr txBox="1"/>
          <p:nvPr>
            <p:ph type="title"/>
          </p:nvPr>
        </p:nvSpPr>
        <p:spPr>
          <a:xfrm>
            <a:off x="128055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Modeling Experiments - ResNet</a:t>
            </a:r>
            <a:endParaRPr/>
          </a:p>
        </p:txBody>
      </p:sp>
      <p:sp>
        <p:nvSpPr>
          <p:cNvPr id="275" name="Google Shape;275;p28"/>
          <p:cNvSpPr txBox="1"/>
          <p:nvPr>
            <p:ph idx="1" type="body"/>
          </p:nvPr>
        </p:nvSpPr>
        <p:spPr>
          <a:xfrm>
            <a:off x="1218725" y="1307850"/>
            <a:ext cx="6894600" cy="36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ResNet was SOTA in 2015 ILSVRC, paper (https://arxiv.org/abs/1512.03385v1)</a:t>
            </a:r>
            <a:endParaRPr sz="1500"/>
          </a:p>
          <a:p>
            <a:pPr indent="0" lvl="0" marL="0" rtl="0" algn="l">
              <a:spcBef>
                <a:spcPts val="1200"/>
              </a:spcBef>
              <a:spcAft>
                <a:spcPts val="0"/>
              </a:spcAft>
              <a:buNone/>
            </a:pPr>
            <a:r>
              <a:rPr lang="en" sz="1500"/>
              <a:t>ResNet became popular because it avoids the vanishing gradient problem, this solution was crafted by using residuals, from the previous layer, added to the output of current layer</a:t>
            </a:r>
            <a:endParaRPr sz="1500"/>
          </a:p>
          <a:p>
            <a:pPr indent="0" lvl="0" marL="0" rtl="0" algn="l">
              <a:spcBef>
                <a:spcPts val="1200"/>
              </a:spcBef>
              <a:spcAft>
                <a:spcPts val="1200"/>
              </a:spcAft>
              <a:buNone/>
            </a:pPr>
            <a:r>
              <a:t/>
            </a:r>
            <a:endParaRPr sz="1200"/>
          </a:p>
        </p:txBody>
      </p:sp>
      <p:sp>
        <p:nvSpPr>
          <p:cNvPr id="276" name="Google Shape;276;p28"/>
          <p:cNvSpPr txBox="1"/>
          <p:nvPr/>
        </p:nvSpPr>
        <p:spPr>
          <a:xfrm>
            <a:off x="1164800" y="2109100"/>
            <a:ext cx="186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u="sng">
              <a:solidFill>
                <a:schemeClr val="lt1"/>
              </a:solidFill>
              <a:latin typeface="Lato"/>
              <a:ea typeface="Lato"/>
              <a:cs typeface="Lato"/>
              <a:sym typeface="Lato"/>
            </a:endParaRPr>
          </a:p>
        </p:txBody>
      </p:sp>
      <p:sp>
        <p:nvSpPr>
          <p:cNvPr id="277" name="Google Shape;277;p28"/>
          <p:cNvSpPr txBox="1"/>
          <p:nvPr/>
        </p:nvSpPr>
        <p:spPr>
          <a:xfrm>
            <a:off x="5709500" y="2109100"/>
            <a:ext cx="160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u="sng">
              <a:solidFill>
                <a:schemeClr val="lt1"/>
              </a:solidFill>
              <a:latin typeface="Lato"/>
              <a:ea typeface="Lato"/>
              <a:cs typeface="Lato"/>
              <a:sym typeface="Lato"/>
            </a:endParaRPr>
          </a:p>
        </p:txBody>
      </p:sp>
      <p:pic>
        <p:nvPicPr>
          <p:cNvPr id="278" name="Google Shape;278;p28"/>
          <p:cNvPicPr preferRelativeResize="0"/>
          <p:nvPr/>
        </p:nvPicPr>
        <p:blipFill>
          <a:blip r:embed="rId3">
            <a:alphaModFix/>
          </a:blip>
          <a:stretch>
            <a:fillRect/>
          </a:stretch>
        </p:blipFill>
        <p:spPr>
          <a:xfrm>
            <a:off x="3710075" y="2438925"/>
            <a:ext cx="5351475" cy="25738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128055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Modeling Experiments - ResNet - Part A</a:t>
            </a:r>
            <a:endParaRPr/>
          </a:p>
        </p:txBody>
      </p:sp>
      <p:sp>
        <p:nvSpPr>
          <p:cNvPr id="284" name="Google Shape;284;p29"/>
          <p:cNvSpPr txBox="1"/>
          <p:nvPr>
            <p:ph idx="1" type="body"/>
          </p:nvPr>
        </p:nvSpPr>
        <p:spPr>
          <a:xfrm>
            <a:off x="1218725" y="1307850"/>
            <a:ext cx="7038900" cy="270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500"/>
          </a:p>
          <a:p>
            <a:pPr indent="0" lvl="0" marL="0" rtl="0" algn="l">
              <a:spcBef>
                <a:spcPts val="1200"/>
              </a:spcBef>
              <a:spcAft>
                <a:spcPts val="1200"/>
              </a:spcAft>
              <a:buNone/>
            </a:pPr>
            <a:r>
              <a:t/>
            </a:r>
            <a:endParaRPr sz="1200"/>
          </a:p>
        </p:txBody>
      </p:sp>
      <p:sp>
        <p:nvSpPr>
          <p:cNvPr id="285" name="Google Shape;285;p29"/>
          <p:cNvSpPr txBox="1"/>
          <p:nvPr/>
        </p:nvSpPr>
        <p:spPr>
          <a:xfrm>
            <a:off x="1164800" y="2109100"/>
            <a:ext cx="186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u="sng">
              <a:solidFill>
                <a:schemeClr val="lt1"/>
              </a:solidFill>
              <a:latin typeface="Lato"/>
              <a:ea typeface="Lato"/>
              <a:cs typeface="Lato"/>
              <a:sym typeface="Lato"/>
            </a:endParaRPr>
          </a:p>
        </p:txBody>
      </p:sp>
      <p:sp>
        <p:nvSpPr>
          <p:cNvPr id="286" name="Google Shape;286;p29"/>
          <p:cNvSpPr txBox="1"/>
          <p:nvPr/>
        </p:nvSpPr>
        <p:spPr>
          <a:xfrm>
            <a:off x="5709500" y="2109100"/>
            <a:ext cx="160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u="sng">
              <a:solidFill>
                <a:schemeClr val="lt1"/>
              </a:solidFill>
              <a:latin typeface="Lato"/>
              <a:ea typeface="Lato"/>
              <a:cs typeface="Lato"/>
              <a:sym typeface="Lato"/>
            </a:endParaRPr>
          </a:p>
        </p:txBody>
      </p:sp>
      <p:pic>
        <p:nvPicPr>
          <p:cNvPr id="287" name="Google Shape;287;p29"/>
          <p:cNvPicPr preferRelativeResize="0"/>
          <p:nvPr/>
        </p:nvPicPr>
        <p:blipFill>
          <a:blip r:embed="rId3">
            <a:alphaModFix/>
          </a:blip>
          <a:stretch>
            <a:fillRect/>
          </a:stretch>
        </p:blipFill>
        <p:spPr>
          <a:xfrm>
            <a:off x="240694" y="1529881"/>
            <a:ext cx="3214676" cy="1633531"/>
          </a:xfrm>
          <a:prstGeom prst="rect">
            <a:avLst/>
          </a:prstGeom>
          <a:noFill/>
          <a:ln>
            <a:noFill/>
          </a:ln>
        </p:spPr>
      </p:pic>
      <p:pic>
        <p:nvPicPr>
          <p:cNvPr id="288" name="Google Shape;288;p29"/>
          <p:cNvPicPr preferRelativeResize="0"/>
          <p:nvPr/>
        </p:nvPicPr>
        <p:blipFill>
          <a:blip r:embed="rId4">
            <a:alphaModFix/>
          </a:blip>
          <a:stretch>
            <a:fillRect/>
          </a:stretch>
        </p:blipFill>
        <p:spPr>
          <a:xfrm>
            <a:off x="294081" y="3310544"/>
            <a:ext cx="3107900" cy="1710525"/>
          </a:xfrm>
          <a:prstGeom prst="rect">
            <a:avLst/>
          </a:prstGeom>
          <a:noFill/>
          <a:ln>
            <a:noFill/>
          </a:ln>
        </p:spPr>
      </p:pic>
      <p:pic>
        <p:nvPicPr>
          <p:cNvPr id="289" name="Google Shape;289;p29"/>
          <p:cNvPicPr preferRelativeResize="0"/>
          <p:nvPr/>
        </p:nvPicPr>
        <p:blipFill>
          <a:blip r:embed="rId5">
            <a:alphaModFix/>
          </a:blip>
          <a:stretch>
            <a:fillRect/>
          </a:stretch>
        </p:blipFill>
        <p:spPr>
          <a:xfrm>
            <a:off x="4988150" y="1529887"/>
            <a:ext cx="3214675" cy="1736722"/>
          </a:xfrm>
          <a:prstGeom prst="rect">
            <a:avLst/>
          </a:prstGeom>
          <a:noFill/>
          <a:ln>
            <a:noFill/>
          </a:ln>
        </p:spPr>
      </p:pic>
      <p:pic>
        <p:nvPicPr>
          <p:cNvPr id="290" name="Google Shape;290;p29"/>
          <p:cNvPicPr preferRelativeResize="0"/>
          <p:nvPr/>
        </p:nvPicPr>
        <p:blipFill>
          <a:blip r:embed="rId6">
            <a:alphaModFix/>
          </a:blip>
          <a:stretch>
            <a:fillRect/>
          </a:stretch>
        </p:blipFill>
        <p:spPr>
          <a:xfrm>
            <a:off x="4988150" y="3387525"/>
            <a:ext cx="3214675" cy="1633550"/>
          </a:xfrm>
          <a:prstGeom prst="rect">
            <a:avLst/>
          </a:prstGeom>
          <a:noFill/>
          <a:ln>
            <a:noFill/>
          </a:ln>
        </p:spPr>
      </p:pic>
      <p:sp>
        <p:nvSpPr>
          <p:cNvPr id="291" name="Google Shape;291;p29"/>
          <p:cNvSpPr txBox="1"/>
          <p:nvPr/>
        </p:nvSpPr>
        <p:spPr>
          <a:xfrm>
            <a:off x="1280550" y="907650"/>
            <a:ext cx="132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Lato"/>
                <a:ea typeface="Lato"/>
                <a:cs typeface="Lato"/>
                <a:sym typeface="Lato"/>
              </a:rPr>
              <a:t>ResNet-18</a:t>
            </a:r>
            <a:endParaRPr u="sng">
              <a:solidFill>
                <a:schemeClr val="lt1"/>
              </a:solidFill>
              <a:latin typeface="Lato"/>
              <a:ea typeface="Lato"/>
              <a:cs typeface="Lato"/>
              <a:sym typeface="Lato"/>
            </a:endParaRPr>
          </a:p>
          <a:p>
            <a:pPr indent="0" lvl="0" marL="0" rtl="0" algn="l">
              <a:spcBef>
                <a:spcPts val="0"/>
              </a:spcBef>
              <a:spcAft>
                <a:spcPts val="0"/>
              </a:spcAft>
              <a:buNone/>
            </a:pPr>
            <a:r>
              <a:t/>
            </a:r>
            <a:endParaRPr u="sng">
              <a:solidFill>
                <a:schemeClr val="lt1"/>
              </a:solidFill>
              <a:latin typeface="Lato"/>
              <a:ea typeface="Lato"/>
              <a:cs typeface="Lato"/>
              <a:sym typeface="Lato"/>
            </a:endParaRPr>
          </a:p>
        </p:txBody>
      </p:sp>
      <p:sp>
        <p:nvSpPr>
          <p:cNvPr id="292" name="Google Shape;292;p29"/>
          <p:cNvSpPr txBox="1"/>
          <p:nvPr/>
        </p:nvSpPr>
        <p:spPr>
          <a:xfrm>
            <a:off x="5709500" y="907650"/>
            <a:ext cx="132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Lato"/>
                <a:ea typeface="Lato"/>
                <a:cs typeface="Lato"/>
                <a:sym typeface="Lato"/>
              </a:rPr>
              <a:t>ResNet-152</a:t>
            </a:r>
            <a:endParaRPr u="sng">
              <a:solidFill>
                <a:schemeClr val="lt1"/>
              </a:solidFill>
              <a:latin typeface="Lato"/>
              <a:ea typeface="Lato"/>
              <a:cs typeface="Lato"/>
              <a:sym typeface="Lato"/>
            </a:endParaRPr>
          </a:p>
          <a:p>
            <a:pPr indent="0" lvl="0" marL="0" rtl="0" algn="l">
              <a:spcBef>
                <a:spcPts val="0"/>
              </a:spcBef>
              <a:spcAft>
                <a:spcPts val="0"/>
              </a:spcAft>
              <a:buNone/>
            </a:pPr>
            <a:r>
              <a:t/>
            </a:r>
            <a:endParaRPr u="sng">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0"/>
          <p:cNvSpPr txBox="1"/>
          <p:nvPr>
            <p:ph type="title"/>
          </p:nvPr>
        </p:nvSpPr>
        <p:spPr>
          <a:xfrm>
            <a:off x="128055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Modeling Experiments - ResNet - Part B</a:t>
            </a:r>
            <a:endParaRPr/>
          </a:p>
        </p:txBody>
      </p:sp>
      <p:sp>
        <p:nvSpPr>
          <p:cNvPr id="298" name="Google Shape;298;p30"/>
          <p:cNvSpPr txBox="1"/>
          <p:nvPr>
            <p:ph idx="1" type="body"/>
          </p:nvPr>
        </p:nvSpPr>
        <p:spPr>
          <a:xfrm>
            <a:off x="1218725" y="1307850"/>
            <a:ext cx="7038900" cy="270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500"/>
          </a:p>
          <a:p>
            <a:pPr indent="0" lvl="0" marL="0" rtl="0" algn="l">
              <a:spcBef>
                <a:spcPts val="1200"/>
              </a:spcBef>
              <a:spcAft>
                <a:spcPts val="1200"/>
              </a:spcAft>
              <a:buNone/>
            </a:pPr>
            <a:r>
              <a:t/>
            </a:r>
            <a:endParaRPr sz="1200"/>
          </a:p>
        </p:txBody>
      </p:sp>
      <p:sp>
        <p:nvSpPr>
          <p:cNvPr id="299" name="Google Shape;299;p30"/>
          <p:cNvSpPr txBox="1"/>
          <p:nvPr/>
        </p:nvSpPr>
        <p:spPr>
          <a:xfrm>
            <a:off x="1164800" y="2109100"/>
            <a:ext cx="186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u="sng">
              <a:solidFill>
                <a:schemeClr val="lt1"/>
              </a:solidFill>
              <a:latin typeface="Lato"/>
              <a:ea typeface="Lato"/>
              <a:cs typeface="Lato"/>
              <a:sym typeface="Lato"/>
            </a:endParaRPr>
          </a:p>
        </p:txBody>
      </p:sp>
      <p:sp>
        <p:nvSpPr>
          <p:cNvPr id="300" name="Google Shape;300;p30"/>
          <p:cNvSpPr txBox="1"/>
          <p:nvPr/>
        </p:nvSpPr>
        <p:spPr>
          <a:xfrm>
            <a:off x="5709500" y="2109100"/>
            <a:ext cx="160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u="sng">
              <a:solidFill>
                <a:schemeClr val="lt1"/>
              </a:solidFill>
              <a:latin typeface="Lato"/>
              <a:ea typeface="Lato"/>
              <a:cs typeface="Lato"/>
              <a:sym typeface="Lato"/>
            </a:endParaRPr>
          </a:p>
        </p:txBody>
      </p:sp>
      <p:pic>
        <p:nvPicPr>
          <p:cNvPr id="301" name="Google Shape;301;p30"/>
          <p:cNvPicPr preferRelativeResize="0"/>
          <p:nvPr/>
        </p:nvPicPr>
        <p:blipFill>
          <a:blip r:embed="rId3">
            <a:alphaModFix/>
          </a:blip>
          <a:stretch>
            <a:fillRect/>
          </a:stretch>
        </p:blipFill>
        <p:spPr>
          <a:xfrm>
            <a:off x="112302" y="1642288"/>
            <a:ext cx="2970749" cy="1549200"/>
          </a:xfrm>
          <a:prstGeom prst="rect">
            <a:avLst/>
          </a:prstGeom>
          <a:noFill/>
          <a:ln>
            <a:noFill/>
          </a:ln>
        </p:spPr>
      </p:pic>
      <p:pic>
        <p:nvPicPr>
          <p:cNvPr id="302" name="Google Shape;302;p30"/>
          <p:cNvPicPr preferRelativeResize="0"/>
          <p:nvPr/>
        </p:nvPicPr>
        <p:blipFill>
          <a:blip r:embed="rId4">
            <a:alphaModFix/>
          </a:blip>
          <a:stretch>
            <a:fillRect/>
          </a:stretch>
        </p:blipFill>
        <p:spPr>
          <a:xfrm>
            <a:off x="195450" y="3310550"/>
            <a:ext cx="3029100" cy="1659425"/>
          </a:xfrm>
          <a:prstGeom prst="rect">
            <a:avLst/>
          </a:prstGeom>
          <a:noFill/>
          <a:ln>
            <a:noFill/>
          </a:ln>
        </p:spPr>
      </p:pic>
      <p:sp>
        <p:nvSpPr>
          <p:cNvPr id="303" name="Google Shape;303;p30"/>
          <p:cNvSpPr txBox="1"/>
          <p:nvPr/>
        </p:nvSpPr>
        <p:spPr>
          <a:xfrm>
            <a:off x="1280550" y="907650"/>
            <a:ext cx="132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Lato"/>
                <a:ea typeface="Lato"/>
                <a:cs typeface="Lato"/>
                <a:sym typeface="Lato"/>
              </a:rPr>
              <a:t>ResNet-18</a:t>
            </a:r>
            <a:endParaRPr u="sng">
              <a:solidFill>
                <a:schemeClr val="lt1"/>
              </a:solidFill>
              <a:latin typeface="Lato"/>
              <a:ea typeface="Lato"/>
              <a:cs typeface="Lato"/>
              <a:sym typeface="Lato"/>
            </a:endParaRPr>
          </a:p>
          <a:p>
            <a:pPr indent="0" lvl="0" marL="0" rtl="0" algn="l">
              <a:spcBef>
                <a:spcPts val="0"/>
              </a:spcBef>
              <a:spcAft>
                <a:spcPts val="0"/>
              </a:spcAft>
              <a:buNone/>
            </a:pPr>
            <a:r>
              <a:t/>
            </a:r>
            <a:endParaRPr u="sng">
              <a:solidFill>
                <a:schemeClr val="lt1"/>
              </a:solidFill>
              <a:latin typeface="Lato"/>
              <a:ea typeface="Lato"/>
              <a:cs typeface="Lato"/>
              <a:sym typeface="Lato"/>
            </a:endParaRPr>
          </a:p>
        </p:txBody>
      </p:sp>
      <p:sp>
        <p:nvSpPr>
          <p:cNvPr id="304" name="Google Shape;304;p30"/>
          <p:cNvSpPr txBox="1"/>
          <p:nvPr/>
        </p:nvSpPr>
        <p:spPr>
          <a:xfrm>
            <a:off x="3689900" y="1018725"/>
            <a:ext cx="132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Lato"/>
                <a:ea typeface="Lato"/>
                <a:cs typeface="Lato"/>
                <a:sym typeface="Lato"/>
              </a:rPr>
              <a:t>ResNet-50</a:t>
            </a:r>
            <a:endParaRPr u="sng">
              <a:solidFill>
                <a:schemeClr val="lt1"/>
              </a:solidFill>
              <a:latin typeface="Lato"/>
              <a:ea typeface="Lato"/>
              <a:cs typeface="Lato"/>
              <a:sym typeface="Lato"/>
            </a:endParaRPr>
          </a:p>
          <a:p>
            <a:pPr indent="0" lvl="0" marL="0" rtl="0" algn="l">
              <a:spcBef>
                <a:spcPts val="0"/>
              </a:spcBef>
              <a:spcAft>
                <a:spcPts val="0"/>
              </a:spcAft>
              <a:buNone/>
            </a:pPr>
            <a:r>
              <a:t/>
            </a:r>
            <a:endParaRPr u="sng">
              <a:solidFill>
                <a:schemeClr val="lt1"/>
              </a:solidFill>
              <a:latin typeface="Lato"/>
              <a:ea typeface="Lato"/>
              <a:cs typeface="Lato"/>
              <a:sym typeface="Lato"/>
            </a:endParaRPr>
          </a:p>
        </p:txBody>
      </p:sp>
      <p:pic>
        <p:nvPicPr>
          <p:cNvPr id="305" name="Google Shape;305;p30"/>
          <p:cNvPicPr preferRelativeResize="0"/>
          <p:nvPr/>
        </p:nvPicPr>
        <p:blipFill>
          <a:blip r:embed="rId5">
            <a:alphaModFix/>
          </a:blip>
          <a:stretch>
            <a:fillRect/>
          </a:stretch>
        </p:blipFill>
        <p:spPr>
          <a:xfrm>
            <a:off x="3330536" y="1634327"/>
            <a:ext cx="2815274" cy="1487900"/>
          </a:xfrm>
          <a:prstGeom prst="rect">
            <a:avLst/>
          </a:prstGeom>
          <a:noFill/>
          <a:ln>
            <a:noFill/>
          </a:ln>
        </p:spPr>
      </p:pic>
      <p:pic>
        <p:nvPicPr>
          <p:cNvPr id="306" name="Google Shape;306;p30"/>
          <p:cNvPicPr preferRelativeResize="0"/>
          <p:nvPr/>
        </p:nvPicPr>
        <p:blipFill>
          <a:blip r:embed="rId6">
            <a:alphaModFix/>
          </a:blip>
          <a:stretch>
            <a:fillRect/>
          </a:stretch>
        </p:blipFill>
        <p:spPr>
          <a:xfrm>
            <a:off x="3307950" y="3310550"/>
            <a:ext cx="2639325" cy="1549200"/>
          </a:xfrm>
          <a:prstGeom prst="rect">
            <a:avLst/>
          </a:prstGeom>
          <a:noFill/>
          <a:ln>
            <a:noFill/>
          </a:ln>
        </p:spPr>
      </p:pic>
      <p:sp>
        <p:nvSpPr>
          <p:cNvPr id="307" name="Google Shape;307;p30"/>
          <p:cNvSpPr txBox="1"/>
          <p:nvPr/>
        </p:nvSpPr>
        <p:spPr>
          <a:xfrm>
            <a:off x="6586300" y="1135500"/>
            <a:ext cx="132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Lato"/>
                <a:ea typeface="Lato"/>
                <a:cs typeface="Lato"/>
                <a:sym typeface="Lato"/>
              </a:rPr>
              <a:t>ResNet-152</a:t>
            </a:r>
            <a:endParaRPr u="sng">
              <a:solidFill>
                <a:schemeClr val="lt1"/>
              </a:solidFill>
              <a:latin typeface="Lato"/>
              <a:ea typeface="Lato"/>
              <a:cs typeface="Lato"/>
              <a:sym typeface="Lato"/>
            </a:endParaRPr>
          </a:p>
          <a:p>
            <a:pPr indent="0" lvl="0" marL="0" rtl="0" algn="l">
              <a:spcBef>
                <a:spcPts val="0"/>
              </a:spcBef>
              <a:spcAft>
                <a:spcPts val="0"/>
              </a:spcAft>
              <a:buNone/>
            </a:pPr>
            <a:r>
              <a:t/>
            </a:r>
            <a:endParaRPr u="sng">
              <a:solidFill>
                <a:schemeClr val="lt1"/>
              </a:solidFill>
              <a:latin typeface="Lato"/>
              <a:ea typeface="Lato"/>
              <a:cs typeface="Lato"/>
              <a:sym typeface="Lato"/>
            </a:endParaRPr>
          </a:p>
        </p:txBody>
      </p:sp>
      <p:pic>
        <p:nvPicPr>
          <p:cNvPr id="308" name="Google Shape;308;p30"/>
          <p:cNvPicPr preferRelativeResize="0"/>
          <p:nvPr/>
        </p:nvPicPr>
        <p:blipFill>
          <a:blip r:embed="rId7">
            <a:alphaModFix/>
          </a:blip>
          <a:stretch>
            <a:fillRect/>
          </a:stretch>
        </p:blipFill>
        <p:spPr>
          <a:xfrm>
            <a:off x="6251755" y="1668150"/>
            <a:ext cx="2639325" cy="1420225"/>
          </a:xfrm>
          <a:prstGeom prst="rect">
            <a:avLst/>
          </a:prstGeom>
          <a:noFill/>
          <a:ln>
            <a:noFill/>
          </a:ln>
        </p:spPr>
      </p:pic>
      <p:pic>
        <p:nvPicPr>
          <p:cNvPr id="309" name="Google Shape;309;p30"/>
          <p:cNvPicPr preferRelativeResize="0"/>
          <p:nvPr/>
        </p:nvPicPr>
        <p:blipFill>
          <a:blip r:embed="rId8">
            <a:alphaModFix/>
          </a:blip>
          <a:stretch>
            <a:fillRect/>
          </a:stretch>
        </p:blipFill>
        <p:spPr>
          <a:xfrm>
            <a:off x="6168383" y="3365663"/>
            <a:ext cx="3049149" cy="1549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1"/>
          <p:cNvSpPr txBox="1"/>
          <p:nvPr>
            <p:ph type="title"/>
          </p:nvPr>
        </p:nvSpPr>
        <p:spPr>
          <a:xfrm>
            <a:off x="1297500" y="4136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Comparisons - Part A</a:t>
            </a:r>
            <a:endParaRPr/>
          </a:p>
        </p:txBody>
      </p:sp>
      <p:sp>
        <p:nvSpPr>
          <p:cNvPr id="315" name="Google Shape;315;p3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6" name="Google Shape;316;p31"/>
          <p:cNvPicPr preferRelativeResize="0"/>
          <p:nvPr/>
        </p:nvPicPr>
        <p:blipFill>
          <a:blip r:embed="rId3">
            <a:alphaModFix/>
          </a:blip>
          <a:stretch>
            <a:fillRect/>
          </a:stretch>
        </p:blipFill>
        <p:spPr>
          <a:xfrm>
            <a:off x="0" y="1462474"/>
            <a:ext cx="9144001" cy="3435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Abstract</a:t>
            </a:r>
            <a:endParaRPr/>
          </a:p>
        </p:txBody>
      </p:sp>
      <p:sp>
        <p:nvSpPr>
          <p:cNvPr id="143" name="Google Shape;143;p14"/>
          <p:cNvSpPr txBox="1"/>
          <p:nvPr>
            <p:ph idx="1" type="body"/>
          </p:nvPr>
        </p:nvSpPr>
        <p:spPr>
          <a:xfrm>
            <a:off x="1297500" y="1024725"/>
            <a:ext cx="7038900" cy="3989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To Implement a image classifier using a Deep Learning Network using previous SOTAs (State of the Arts)  model architectures as experiments and inspiration to build a Custom Network Architecture from scratch. (Architectures cited from technical papers)</a:t>
            </a:r>
            <a:endParaRPr/>
          </a:p>
          <a:p>
            <a:pPr indent="-311150" lvl="0" marL="457200" rtl="0" algn="l">
              <a:spcBef>
                <a:spcPts val="1200"/>
              </a:spcBef>
              <a:spcAft>
                <a:spcPts val="0"/>
              </a:spcAft>
              <a:buSzPts val="1300"/>
              <a:buAutoNum type="arabicPeriod"/>
            </a:pPr>
            <a:r>
              <a:rPr lang="en"/>
              <a:t>Model Architecture:</a:t>
            </a:r>
            <a:endParaRPr/>
          </a:p>
          <a:p>
            <a:pPr indent="0" lvl="0" marL="457200" rtl="0" algn="l">
              <a:spcBef>
                <a:spcPts val="1200"/>
              </a:spcBef>
              <a:spcAft>
                <a:spcPts val="0"/>
              </a:spcAft>
              <a:buNone/>
            </a:pPr>
            <a:r>
              <a:rPr lang="en"/>
              <a:t>VGG-16 and VGG-19, AlexNet, ResNet18, ResNet50, ResNet152</a:t>
            </a:r>
            <a:endParaRPr/>
          </a:p>
          <a:p>
            <a:pPr indent="-311150" lvl="0" marL="457200" rtl="0" algn="l">
              <a:spcBef>
                <a:spcPts val="1200"/>
              </a:spcBef>
              <a:spcAft>
                <a:spcPts val="0"/>
              </a:spcAft>
              <a:buSzPts val="1300"/>
              <a:buAutoNum type="arabicPeriod"/>
            </a:pPr>
            <a:r>
              <a:rPr lang="en"/>
              <a:t>Feature Engineering:</a:t>
            </a:r>
            <a:endParaRPr/>
          </a:p>
          <a:p>
            <a:pPr indent="0" lvl="0" marL="457200" rtl="0" algn="l">
              <a:spcBef>
                <a:spcPts val="1200"/>
              </a:spcBef>
              <a:spcAft>
                <a:spcPts val="0"/>
              </a:spcAft>
              <a:buNone/>
            </a:pPr>
            <a:r>
              <a:rPr lang="en"/>
              <a:t>Random Augment, Resizing, Normalizing, Train, val and test loader</a:t>
            </a:r>
            <a:endParaRPr/>
          </a:p>
          <a:p>
            <a:pPr indent="-311150" lvl="0" marL="457200" rtl="0" algn="l">
              <a:spcBef>
                <a:spcPts val="1200"/>
              </a:spcBef>
              <a:spcAft>
                <a:spcPts val="0"/>
              </a:spcAft>
              <a:buSzPts val="1300"/>
              <a:buAutoNum type="arabicPeriod"/>
            </a:pPr>
            <a:r>
              <a:rPr lang="en"/>
              <a:t>Model training methods:</a:t>
            </a:r>
            <a:endParaRPr/>
          </a:p>
          <a:p>
            <a:pPr indent="0" lvl="0" marL="457200" rtl="0" algn="l">
              <a:spcBef>
                <a:spcPts val="1200"/>
              </a:spcBef>
              <a:spcAft>
                <a:spcPts val="0"/>
              </a:spcAft>
              <a:buNone/>
            </a:pPr>
            <a:r>
              <a:rPr lang="en"/>
              <a:t>Optimizer, Loss Function, Learning Rate, Learning Rate Scheduler, Weight decay(L2 regularization), Early Stopping, Epochs, Batch_size</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2"/>
          <p:cNvSpPr txBox="1"/>
          <p:nvPr>
            <p:ph type="title"/>
          </p:nvPr>
        </p:nvSpPr>
        <p:spPr>
          <a:xfrm>
            <a:off x="1270100" y="6457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Custom Model Architecture Part A</a:t>
            </a:r>
            <a:endParaRPr/>
          </a:p>
        </p:txBody>
      </p:sp>
      <p:sp>
        <p:nvSpPr>
          <p:cNvPr id="322" name="Google Shape;322;p32"/>
          <p:cNvSpPr txBox="1"/>
          <p:nvPr>
            <p:ph idx="1" type="body"/>
          </p:nvPr>
        </p:nvSpPr>
        <p:spPr>
          <a:xfrm>
            <a:off x="453900" y="1368100"/>
            <a:ext cx="3948300" cy="2911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My Custom model was </a:t>
            </a:r>
            <a:r>
              <a:rPr lang="en"/>
              <a:t>inspired</a:t>
            </a:r>
            <a:r>
              <a:rPr lang="en"/>
              <a:t> by VGG architecture so i used 5 vgg layers, after each layer i applied a 2dmax pooling, I did this until layer 4 and 5 where i included batchnorm2d in the 4tha and 5th layers, Avg  pooling of (6,6) was done at the end inspired by AlexNet, and 3 fully connected layers at the end like VGG</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23" name="Google Shape;323;p32"/>
          <p:cNvPicPr preferRelativeResize="0"/>
          <p:nvPr/>
        </p:nvPicPr>
        <p:blipFill>
          <a:blip r:embed="rId3">
            <a:alphaModFix/>
          </a:blip>
          <a:stretch>
            <a:fillRect/>
          </a:stretch>
        </p:blipFill>
        <p:spPr>
          <a:xfrm>
            <a:off x="197804" y="2631150"/>
            <a:ext cx="4204400" cy="1477525"/>
          </a:xfrm>
          <a:prstGeom prst="rect">
            <a:avLst/>
          </a:prstGeom>
          <a:noFill/>
          <a:ln>
            <a:noFill/>
          </a:ln>
        </p:spPr>
      </p:pic>
      <p:sp>
        <p:nvSpPr>
          <p:cNvPr id="324" name="Google Shape;324;p32"/>
          <p:cNvSpPr txBox="1"/>
          <p:nvPr/>
        </p:nvSpPr>
        <p:spPr>
          <a:xfrm>
            <a:off x="4845900" y="1394575"/>
            <a:ext cx="41685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For Experimental tweaks: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
                <a:solidFill>
                  <a:schemeClr val="lt1"/>
                </a:solidFill>
                <a:latin typeface="Lato"/>
                <a:ea typeface="Lato"/>
                <a:cs typeface="Lato"/>
                <a:sym typeface="Lato"/>
              </a:rPr>
              <a:t>Reduced the amount of layers to reduce model complexity since this is a simple dataset</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
                <a:solidFill>
                  <a:schemeClr val="lt1"/>
                </a:solidFill>
                <a:latin typeface="Lato"/>
                <a:ea typeface="Lato"/>
                <a:cs typeface="Lato"/>
                <a:sym typeface="Lato"/>
              </a:rPr>
              <a:t>Added Batch normalization since it has a regularizing effect on CNN by normalizing inputs to layers deeper into a network</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
                <a:solidFill>
                  <a:schemeClr val="lt1"/>
                </a:solidFill>
                <a:latin typeface="Lato"/>
                <a:ea typeface="Lato"/>
                <a:cs typeface="Lato"/>
                <a:sym typeface="Lato"/>
              </a:rPr>
              <a:t>I did global pooling </a:t>
            </a:r>
            <a:r>
              <a:rPr lang="en">
                <a:solidFill>
                  <a:schemeClr val="lt1"/>
                </a:solidFill>
                <a:latin typeface="Lato"/>
                <a:ea typeface="Lato"/>
                <a:cs typeface="Lato"/>
                <a:sym typeface="Lato"/>
              </a:rPr>
              <a:t>average inspired by alexnet to reduce overfitting</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
                <a:solidFill>
                  <a:schemeClr val="lt1"/>
                </a:solidFill>
                <a:latin typeface="Lato"/>
                <a:ea typeface="Lato"/>
                <a:cs typeface="Lato"/>
                <a:sym typeface="Lato"/>
              </a:rPr>
              <a:t>More dropout before classification to reduce overfitting</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
                <a:solidFill>
                  <a:schemeClr val="lt1"/>
                </a:solidFill>
                <a:latin typeface="Lato"/>
                <a:ea typeface="Lato"/>
                <a:cs typeface="Lato"/>
                <a:sym typeface="Lato"/>
              </a:rPr>
              <a:t>L2 regularization with weight decay to prevent overfitting</a:t>
            </a:r>
            <a:endParaRPr>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3"/>
          <p:cNvSpPr txBox="1"/>
          <p:nvPr>
            <p:ph type="title"/>
          </p:nvPr>
        </p:nvSpPr>
        <p:spPr>
          <a:xfrm>
            <a:off x="1270100" y="645700"/>
            <a:ext cx="74775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Hyper-parameters</a:t>
            </a:r>
            <a:endParaRPr/>
          </a:p>
        </p:txBody>
      </p:sp>
      <p:sp>
        <p:nvSpPr>
          <p:cNvPr id="330" name="Google Shape;330;p33"/>
          <p:cNvSpPr txBox="1"/>
          <p:nvPr>
            <p:ph idx="1" type="body"/>
          </p:nvPr>
        </p:nvSpPr>
        <p:spPr>
          <a:xfrm>
            <a:off x="453900" y="1368100"/>
            <a:ext cx="39483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31" name="Google Shape;331;p33"/>
          <p:cNvSpPr txBox="1"/>
          <p:nvPr/>
        </p:nvSpPr>
        <p:spPr>
          <a:xfrm>
            <a:off x="4845900" y="1394575"/>
            <a:ext cx="41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332" name="Google Shape;332;p33"/>
          <p:cNvSpPr txBox="1"/>
          <p:nvPr/>
        </p:nvSpPr>
        <p:spPr>
          <a:xfrm>
            <a:off x="1841400" y="1394575"/>
            <a:ext cx="59154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lt1"/>
                </a:solidFill>
                <a:latin typeface="Lato"/>
                <a:ea typeface="Lato"/>
                <a:cs typeface="Lato"/>
                <a:sym typeface="Lato"/>
              </a:rPr>
              <a:t>Hyper-parameter tweaks: </a:t>
            </a:r>
            <a:endParaRPr sz="1800" u="sng">
              <a:solidFill>
                <a:schemeClr val="lt1"/>
              </a:solidFill>
              <a:latin typeface="Lato"/>
              <a:ea typeface="Lato"/>
              <a:cs typeface="Lato"/>
              <a:sym typeface="Lato"/>
            </a:endParaRPr>
          </a:p>
          <a:p>
            <a:pPr indent="0" lvl="0" marL="0" rtl="0" algn="l">
              <a:spcBef>
                <a:spcPts val="0"/>
              </a:spcBef>
              <a:spcAft>
                <a:spcPts val="0"/>
              </a:spcAft>
              <a:buNone/>
            </a:pPr>
            <a:r>
              <a:t/>
            </a:r>
            <a:endParaRPr sz="1800" u="sng">
              <a:solidFill>
                <a:schemeClr val="lt1"/>
              </a:solidFill>
              <a:latin typeface="Lato"/>
              <a:ea typeface="Lato"/>
              <a:cs typeface="Lato"/>
              <a:sym typeface="Lato"/>
            </a:endParaRPr>
          </a:p>
          <a:p>
            <a:pPr indent="-342900" lvl="0" marL="457200" rtl="0" algn="l">
              <a:spcBef>
                <a:spcPts val="0"/>
              </a:spcBef>
              <a:spcAft>
                <a:spcPts val="0"/>
              </a:spcAft>
              <a:buClr>
                <a:schemeClr val="lt1"/>
              </a:buClr>
              <a:buSzPts val="1800"/>
              <a:buFont typeface="Lato"/>
              <a:buAutoNum type="arabicPeriod"/>
            </a:pPr>
            <a:r>
              <a:rPr lang="en" sz="1800">
                <a:solidFill>
                  <a:schemeClr val="lt1"/>
                </a:solidFill>
                <a:latin typeface="Lato"/>
                <a:ea typeface="Lato"/>
                <a:cs typeface="Lato"/>
                <a:sym typeface="Lato"/>
              </a:rPr>
              <a:t>Learning Rate of 1e-2 to 1e-5</a:t>
            </a:r>
            <a:endParaRPr sz="1800">
              <a:solidFill>
                <a:schemeClr val="lt1"/>
              </a:solidFill>
              <a:latin typeface="Lato"/>
              <a:ea typeface="Lato"/>
              <a:cs typeface="Lato"/>
              <a:sym typeface="Lato"/>
            </a:endParaRPr>
          </a:p>
          <a:p>
            <a:pPr indent="-342900" lvl="0" marL="457200" rtl="0" algn="l">
              <a:spcBef>
                <a:spcPts val="0"/>
              </a:spcBef>
              <a:spcAft>
                <a:spcPts val="0"/>
              </a:spcAft>
              <a:buClr>
                <a:schemeClr val="lt1"/>
              </a:buClr>
              <a:buSzPts val="1800"/>
              <a:buFont typeface="Lato"/>
              <a:buAutoNum type="arabicPeriod"/>
            </a:pPr>
            <a:r>
              <a:rPr lang="en" sz="1800">
                <a:solidFill>
                  <a:schemeClr val="lt1"/>
                </a:solidFill>
                <a:latin typeface="Lato"/>
                <a:ea typeface="Lato"/>
                <a:cs typeface="Lato"/>
                <a:sym typeface="Lato"/>
              </a:rPr>
              <a:t>Weight decay of 1e-3 to 1e-5</a:t>
            </a:r>
            <a:endParaRPr sz="1800">
              <a:solidFill>
                <a:schemeClr val="lt1"/>
              </a:solidFill>
              <a:latin typeface="Lato"/>
              <a:ea typeface="Lato"/>
              <a:cs typeface="Lato"/>
              <a:sym typeface="Lato"/>
            </a:endParaRPr>
          </a:p>
          <a:p>
            <a:pPr indent="-342900" lvl="0" marL="457200" rtl="0" algn="l">
              <a:spcBef>
                <a:spcPts val="0"/>
              </a:spcBef>
              <a:spcAft>
                <a:spcPts val="0"/>
              </a:spcAft>
              <a:buClr>
                <a:schemeClr val="lt1"/>
              </a:buClr>
              <a:buSzPts val="1800"/>
              <a:buFont typeface="Lato"/>
              <a:buAutoNum type="arabicPeriod"/>
            </a:pPr>
            <a:r>
              <a:rPr lang="en" sz="1800">
                <a:solidFill>
                  <a:schemeClr val="lt1"/>
                </a:solidFill>
                <a:latin typeface="Lato"/>
                <a:ea typeface="Lato"/>
                <a:cs typeface="Lato"/>
                <a:sym typeface="Lato"/>
              </a:rPr>
              <a:t>Learning Rate scheduler between multiplicativeLR, StepLR, MultiStepLR, ReduceLROnPLateu</a:t>
            </a:r>
            <a:endParaRPr sz="1800">
              <a:solidFill>
                <a:schemeClr val="lt1"/>
              </a:solidFill>
              <a:latin typeface="Lato"/>
              <a:ea typeface="Lato"/>
              <a:cs typeface="Lato"/>
              <a:sym typeface="Lato"/>
            </a:endParaRPr>
          </a:p>
          <a:p>
            <a:pPr indent="-342900" lvl="0" marL="457200" rtl="0" algn="l">
              <a:spcBef>
                <a:spcPts val="0"/>
              </a:spcBef>
              <a:spcAft>
                <a:spcPts val="0"/>
              </a:spcAft>
              <a:buClr>
                <a:schemeClr val="lt1"/>
              </a:buClr>
              <a:buSzPts val="1800"/>
              <a:buFont typeface="Lato"/>
              <a:buAutoNum type="arabicPeriod"/>
            </a:pPr>
            <a:r>
              <a:rPr lang="en" sz="1800">
                <a:solidFill>
                  <a:schemeClr val="lt1"/>
                </a:solidFill>
                <a:latin typeface="Lato"/>
                <a:ea typeface="Lato"/>
                <a:cs typeface="Lato"/>
                <a:sym typeface="Lato"/>
              </a:rPr>
              <a:t>Loss Function between Cross Entropy and NLLoss for </a:t>
            </a:r>
            <a:r>
              <a:rPr lang="en" sz="1800">
                <a:solidFill>
                  <a:schemeClr val="lt1"/>
                </a:solidFill>
                <a:latin typeface="Lato"/>
                <a:ea typeface="Lato"/>
                <a:cs typeface="Lato"/>
                <a:sym typeface="Lato"/>
              </a:rPr>
              <a:t>classification</a:t>
            </a:r>
            <a:endParaRPr sz="1800">
              <a:solidFill>
                <a:schemeClr val="lt1"/>
              </a:solidFill>
              <a:latin typeface="Lato"/>
              <a:ea typeface="Lato"/>
              <a:cs typeface="Lato"/>
              <a:sym typeface="Lato"/>
            </a:endParaRPr>
          </a:p>
          <a:p>
            <a:pPr indent="-342900" lvl="0" marL="457200" rtl="0" algn="l">
              <a:spcBef>
                <a:spcPts val="0"/>
              </a:spcBef>
              <a:spcAft>
                <a:spcPts val="0"/>
              </a:spcAft>
              <a:buClr>
                <a:schemeClr val="lt1"/>
              </a:buClr>
              <a:buSzPts val="1800"/>
              <a:buFont typeface="Lato"/>
              <a:buAutoNum type="arabicPeriod"/>
            </a:pPr>
            <a:r>
              <a:rPr lang="en" sz="1800">
                <a:solidFill>
                  <a:schemeClr val="lt1"/>
                </a:solidFill>
                <a:latin typeface="Lato"/>
                <a:ea typeface="Lato"/>
                <a:cs typeface="Lato"/>
                <a:sym typeface="Lato"/>
              </a:rPr>
              <a:t>Optimizer between Adam and SGD, SGD provided smoother and more stable learning curves</a:t>
            </a:r>
            <a:endParaRPr sz="1800">
              <a:solidFill>
                <a:schemeClr val="lt1"/>
              </a:solidFill>
              <a:latin typeface="Lato"/>
              <a:ea typeface="Lato"/>
              <a:cs typeface="Lato"/>
              <a:sym typeface="Lato"/>
            </a:endParaRPr>
          </a:p>
          <a:p>
            <a:pPr indent="0" lvl="0" marL="0" rtl="0" algn="l">
              <a:spcBef>
                <a:spcPts val="0"/>
              </a:spcBef>
              <a:spcAft>
                <a:spcPts val="0"/>
              </a:spcAft>
              <a:buNone/>
            </a:pPr>
            <a:r>
              <a:t/>
            </a:r>
            <a:endParaRPr sz="1800" u="sng">
              <a:solidFill>
                <a:schemeClr val="lt1"/>
              </a:solidFill>
              <a:latin typeface="Lato"/>
              <a:ea typeface="Lato"/>
              <a:cs typeface="Lato"/>
              <a:sym typeface="Lato"/>
            </a:endParaRPr>
          </a:p>
        </p:txBody>
      </p:sp>
      <p:sp>
        <p:nvSpPr>
          <p:cNvPr id="333" name="Google Shape;333;p33"/>
          <p:cNvSpPr txBox="1"/>
          <p:nvPr/>
        </p:nvSpPr>
        <p:spPr>
          <a:xfrm>
            <a:off x="6238313" y="1394575"/>
            <a:ext cx="87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u="sng">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1270100" y="645700"/>
            <a:ext cx="74775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Hyper-parameters</a:t>
            </a:r>
            <a:endParaRPr/>
          </a:p>
        </p:txBody>
      </p:sp>
      <p:sp>
        <p:nvSpPr>
          <p:cNvPr id="339" name="Google Shape;339;p34"/>
          <p:cNvSpPr txBox="1"/>
          <p:nvPr>
            <p:ph idx="1" type="body"/>
          </p:nvPr>
        </p:nvSpPr>
        <p:spPr>
          <a:xfrm>
            <a:off x="453900" y="1368100"/>
            <a:ext cx="39483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40" name="Google Shape;340;p34"/>
          <p:cNvSpPr txBox="1"/>
          <p:nvPr/>
        </p:nvSpPr>
        <p:spPr>
          <a:xfrm>
            <a:off x="4845900" y="1394575"/>
            <a:ext cx="41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pic>
        <p:nvPicPr>
          <p:cNvPr id="341" name="Google Shape;341;p34"/>
          <p:cNvPicPr preferRelativeResize="0"/>
          <p:nvPr/>
        </p:nvPicPr>
        <p:blipFill>
          <a:blip r:embed="rId3">
            <a:alphaModFix/>
          </a:blip>
          <a:stretch>
            <a:fillRect/>
          </a:stretch>
        </p:blipFill>
        <p:spPr>
          <a:xfrm>
            <a:off x="233700" y="1794775"/>
            <a:ext cx="4168500" cy="2667575"/>
          </a:xfrm>
          <a:prstGeom prst="rect">
            <a:avLst/>
          </a:prstGeom>
          <a:noFill/>
          <a:ln>
            <a:noFill/>
          </a:ln>
        </p:spPr>
      </p:pic>
      <p:sp>
        <p:nvSpPr>
          <p:cNvPr id="342" name="Google Shape;342;p34"/>
          <p:cNvSpPr txBox="1"/>
          <p:nvPr/>
        </p:nvSpPr>
        <p:spPr>
          <a:xfrm>
            <a:off x="1841400" y="1394575"/>
            <a:ext cx="95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Lato"/>
                <a:ea typeface="Lato"/>
                <a:cs typeface="Lato"/>
                <a:sym typeface="Lato"/>
              </a:rPr>
              <a:t>Part A</a:t>
            </a:r>
            <a:endParaRPr u="sng">
              <a:solidFill>
                <a:schemeClr val="lt1"/>
              </a:solidFill>
              <a:latin typeface="Lato"/>
              <a:ea typeface="Lato"/>
              <a:cs typeface="Lato"/>
              <a:sym typeface="Lato"/>
            </a:endParaRPr>
          </a:p>
        </p:txBody>
      </p:sp>
      <p:sp>
        <p:nvSpPr>
          <p:cNvPr id="343" name="Google Shape;343;p34"/>
          <p:cNvSpPr txBox="1"/>
          <p:nvPr/>
        </p:nvSpPr>
        <p:spPr>
          <a:xfrm>
            <a:off x="6238313" y="1394575"/>
            <a:ext cx="87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Lato"/>
                <a:ea typeface="Lato"/>
                <a:cs typeface="Lato"/>
                <a:sym typeface="Lato"/>
              </a:rPr>
              <a:t>Part B</a:t>
            </a:r>
            <a:endParaRPr u="sng">
              <a:solidFill>
                <a:schemeClr val="lt1"/>
              </a:solidFill>
              <a:latin typeface="Lato"/>
              <a:ea typeface="Lato"/>
              <a:cs typeface="Lato"/>
              <a:sym typeface="Lato"/>
            </a:endParaRPr>
          </a:p>
        </p:txBody>
      </p:sp>
      <p:pic>
        <p:nvPicPr>
          <p:cNvPr id="344" name="Google Shape;344;p34"/>
          <p:cNvPicPr preferRelativeResize="0"/>
          <p:nvPr/>
        </p:nvPicPr>
        <p:blipFill>
          <a:blip r:embed="rId4">
            <a:alphaModFix/>
          </a:blip>
          <a:stretch>
            <a:fillRect/>
          </a:stretch>
        </p:blipFill>
        <p:spPr>
          <a:xfrm>
            <a:off x="4554613" y="1754637"/>
            <a:ext cx="4238625" cy="2747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5"/>
          <p:cNvSpPr txBox="1"/>
          <p:nvPr>
            <p:ph type="title"/>
          </p:nvPr>
        </p:nvSpPr>
        <p:spPr>
          <a:xfrm>
            <a:off x="1270100" y="645700"/>
            <a:ext cx="74775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Custom Model Architecture Part A - Evaluation</a:t>
            </a:r>
            <a:endParaRPr/>
          </a:p>
        </p:txBody>
      </p:sp>
      <p:sp>
        <p:nvSpPr>
          <p:cNvPr id="350" name="Google Shape;350;p35"/>
          <p:cNvSpPr txBox="1"/>
          <p:nvPr>
            <p:ph idx="1" type="body"/>
          </p:nvPr>
        </p:nvSpPr>
        <p:spPr>
          <a:xfrm>
            <a:off x="501775" y="1394575"/>
            <a:ext cx="39483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51" name="Google Shape;351;p35"/>
          <p:cNvSpPr txBox="1"/>
          <p:nvPr/>
        </p:nvSpPr>
        <p:spPr>
          <a:xfrm>
            <a:off x="4845900" y="1394575"/>
            <a:ext cx="41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352" name="Google Shape;352;p35"/>
          <p:cNvSpPr txBox="1"/>
          <p:nvPr/>
        </p:nvSpPr>
        <p:spPr>
          <a:xfrm>
            <a:off x="4320677" y="1654800"/>
            <a:ext cx="4020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CustomVGGNet has a good trend for both loss and accuracy curves, showing no signs of overfitting. Our training accuracy stopped at 95.93% with 0.12 loss and Validation accuracy stopped at 92.23% with 0.21 loss. Total time spent training was 78 minutes. Final Custom Net showed better results than the VGG-16 which shows that this experiment was a success, </a:t>
            </a:r>
            <a:endParaRPr>
              <a:solidFill>
                <a:schemeClr val="lt1"/>
              </a:solidFill>
              <a:latin typeface="Lato"/>
              <a:ea typeface="Lato"/>
              <a:cs typeface="Lato"/>
              <a:sym typeface="Lato"/>
            </a:endParaRPr>
          </a:p>
        </p:txBody>
      </p:sp>
      <p:pic>
        <p:nvPicPr>
          <p:cNvPr id="353" name="Google Shape;353;p35"/>
          <p:cNvPicPr preferRelativeResize="0"/>
          <p:nvPr/>
        </p:nvPicPr>
        <p:blipFill>
          <a:blip r:embed="rId3">
            <a:alphaModFix/>
          </a:blip>
          <a:stretch>
            <a:fillRect/>
          </a:stretch>
        </p:blipFill>
        <p:spPr>
          <a:xfrm>
            <a:off x="4400196" y="3721150"/>
            <a:ext cx="4020805" cy="914100"/>
          </a:xfrm>
          <a:prstGeom prst="rect">
            <a:avLst/>
          </a:prstGeom>
          <a:noFill/>
          <a:ln>
            <a:noFill/>
          </a:ln>
        </p:spPr>
      </p:pic>
      <p:pic>
        <p:nvPicPr>
          <p:cNvPr id="354" name="Google Shape;354;p35"/>
          <p:cNvPicPr preferRelativeResize="0"/>
          <p:nvPr/>
        </p:nvPicPr>
        <p:blipFill>
          <a:blip r:embed="rId4">
            <a:alphaModFix/>
          </a:blip>
          <a:stretch>
            <a:fillRect/>
          </a:stretch>
        </p:blipFill>
        <p:spPr>
          <a:xfrm>
            <a:off x="842488" y="1631800"/>
            <a:ext cx="3207750" cy="1654000"/>
          </a:xfrm>
          <a:prstGeom prst="rect">
            <a:avLst/>
          </a:prstGeom>
          <a:noFill/>
          <a:ln>
            <a:noFill/>
          </a:ln>
        </p:spPr>
      </p:pic>
      <p:pic>
        <p:nvPicPr>
          <p:cNvPr id="355" name="Google Shape;355;p35"/>
          <p:cNvPicPr preferRelativeResize="0"/>
          <p:nvPr/>
        </p:nvPicPr>
        <p:blipFill>
          <a:blip r:embed="rId5">
            <a:alphaModFix/>
          </a:blip>
          <a:stretch>
            <a:fillRect/>
          </a:stretch>
        </p:blipFill>
        <p:spPr>
          <a:xfrm>
            <a:off x="827571" y="3313600"/>
            <a:ext cx="3237574" cy="1681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6"/>
          <p:cNvSpPr txBox="1"/>
          <p:nvPr>
            <p:ph type="title"/>
          </p:nvPr>
        </p:nvSpPr>
        <p:spPr>
          <a:xfrm>
            <a:off x="1270100" y="645700"/>
            <a:ext cx="74775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Custom Model Architecture Part A - Evaluation</a:t>
            </a:r>
            <a:endParaRPr/>
          </a:p>
        </p:txBody>
      </p:sp>
      <p:sp>
        <p:nvSpPr>
          <p:cNvPr id="361" name="Google Shape;361;p36"/>
          <p:cNvSpPr txBox="1"/>
          <p:nvPr>
            <p:ph idx="1" type="body"/>
          </p:nvPr>
        </p:nvSpPr>
        <p:spPr>
          <a:xfrm>
            <a:off x="501775" y="1394575"/>
            <a:ext cx="39483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62" name="Google Shape;362;p36"/>
          <p:cNvSpPr txBox="1"/>
          <p:nvPr/>
        </p:nvSpPr>
        <p:spPr>
          <a:xfrm>
            <a:off x="4845900" y="1394575"/>
            <a:ext cx="41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363" name="Google Shape;363;p36"/>
          <p:cNvSpPr txBox="1"/>
          <p:nvPr/>
        </p:nvSpPr>
        <p:spPr>
          <a:xfrm>
            <a:off x="5414100" y="1394575"/>
            <a:ext cx="360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Final Test accuracy reached 92%, as you can see majority of images are correctly classified by labels, exceptions include index 21 where it is a shoe instead of a sandal also seen in the </a:t>
            </a:r>
            <a:r>
              <a:rPr lang="en">
                <a:solidFill>
                  <a:schemeClr val="lt1"/>
                </a:solidFill>
                <a:latin typeface="Lato"/>
                <a:ea typeface="Lato"/>
                <a:cs typeface="Lato"/>
                <a:sym typeface="Lato"/>
              </a:rPr>
              <a:t>classification</a:t>
            </a:r>
            <a:r>
              <a:rPr lang="en">
                <a:solidFill>
                  <a:schemeClr val="lt1"/>
                </a:solidFill>
                <a:latin typeface="Lato"/>
                <a:ea typeface="Lato"/>
                <a:cs typeface="Lato"/>
                <a:sym typeface="Lato"/>
              </a:rPr>
              <a:t> matrix</a:t>
            </a:r>
            <a:endParaRPr>
              <a:solidFill>
                <a:schemeClr val="lt1"/>
              </a:solidFill>
              <a:latin typeface="Lato"/>
              <a:ea typeface="Lato"/>
              <a:cs typeface="Lato"/>
              <a:sym typeface="Lato"/>
            </a:endParaRPr>
          </a:p>
        </p:txBody>
      </p:sp>
      <p:pic>
        <p:nvPicPr>
          <p:cNvPr id="364" name="Google Shape;364;p36"/>
          <p:cNvPicPr preferRelativeResize="0"/>
          <p:nvPr/>
        </p:nvPicPr>
        <p:blipFill>
          <a:blip r:embed="rId3">
            <a:alphaModFix/>
          </a:blip>
          <a:stretch>
            <a:fillRect/>
          </a:stretch>
        </p:blipFill>
        <p:spPr>
          <a:xfrm>
            <a:off x="215600" y="1559793"/>
            <a:ext cx="5112975" cy="519357"/>
          </a:xfrm>
          <a:prstGeom prst="rect">
            <a:avLst/>
          </a:prstGeom>
          <a:noFill/>
          <a:ln>
            <a:noFill/>
          </a:ln>
        </p:spPr>
      </p:pic>
      <p:pic>
        <p:nvPicPr>
          <p:cNvPr id="365" name="Google Shape;365;p36"/>
          <p:cNvPicPr preferRelativeResize="0"/>
          <p:nvPr/>
        </p:nvPicPr>
        <p:blipFill>
          <a:blip r:embed="rId4">
            <a:alphaModFix/>
          </a:blip>
          <a:stretch>
            <a:fillRect/>
          </a:stretch>
        </p:blipFill>
        <p:spPr>
          <a:xfrm>
            <a:off x="4661365" y="2716850"/>
            <a:ext cx="4507035" cy="1788675"/>
          </a:xfrm>
          <a:prstGeom prst="rect">
            <a:avLst/>
          </a:prstGeom>
          <a:noFill/>
          <a:ln>
            <a:noFill/>
          </a:ln>
        </p:spPr>
      </p:pic>
      <p:pic>
        <p:nvPicPr>
          <p:cNvPr id="366" name="Google Shape;366;p36"/>
          <p:cNvPicPr preferRelativeResize="0"/>
          <p:nvPr/>
        </p:nvPicPr>
        <p:blipFill>
          <a:blip r:embed="rId5">
            <a:alphaModFix/>
          </a:blip>
          <a:stretch>
            <a:fillRect/>
          </a:stretch>
        </p:blipFill>
        <p:spPr>
          <a:xfrm>
            <a:off x="501775" y="2247275"/>
            <a:ext cx="3948300" cy="2739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7"/>
          <p:cNvSpPr txBox="1"/>
          <p:nvPr>
            <p:ph type="title"/>
          </p:nvPr>
        </p:nvSpPr>
        <p:spPr>
          <a:xfrm>
            <a:off x="1297500" y="4136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Comparisons - Part B</a:t>
            </a:r>
            <a:endParaRPr/>
          </a:p>
        </p:txBody>
      </p:sp>
      <p:sp>
        <p:nvSpPr>
          <p:cNvPr id="372" name="Google Shape;372;p3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3" name="Google Shape;373;p37"/>
          <p:cNvPicPr preferRelativeResize="0"/>
          <p:nvPr/>
        </p:nvPicPr>
        <p:blipFill>
          <a:blip r:embed="rId3">
            <a:alphaModFix/>
          </a:blip>
          <a:stretch>
            <a:fillRect/>
          </a:stretch>
        </p:blipFill>
        <p:spPr>
          <a:xfrm>
            <a:off x="0" y="1567552"/>
            <a:ext cx="9143999" cy="309129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8"/>
          <p:cNvSpPr txBox="1"/>
          <p:nvPr>
            <p:ph type="title"/>
          </p:nvPr>
        </p:nvSpPr>
        <p:spPr>
          <a:xfrm>
            <a:off x="1270100" y="6457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Custom Model Architecture Part B</a:t>
            </a:r>
            <a:endParaRPr/>
          </a:p>
        </p:txBody>
      </p:sp>
      <p:sp>
        <p:nvSpPr>
          <p:cNvPr id="379" name="Google Shape;379;p38"/>
          <p:cNvSpPr txBox="1"/>
          <p:nvPr>
            <p:ph idx="1" type="body"/>
          </p:nvPr>
        </p:nvSpPr>
        <p:spPr>
          <a:xfrm>
            <a:off x="4572000" y="1559800"/>
            <a:ext cx="3948300" cy="2911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My Custom model was inspired by ResNet architecture, ResNet 18 was the best showing that perhaps for this dataset, less layers could perform better. I experimented with a ResNet 9 architecture with elements of Avg pooling without any batch norm</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80" name="Google Shape;380;p38"/>
          <p:cNvSpPr txBox="1"/>
          <p:nvPr/>
        </p:nvSpPr>
        <p:spPr>
          <a:xfrm>
            <a:off x="4653625" y="2712250"/>
            <a:ext cx="4168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E"/>
                </a:solidFill>
                <a:latin typeface="Lato"/>
                <a:ea typeface="Lato"/>
                <a:cs typeface="Lato"/>
                <a:sym typeface="Lato"/>
              </a:rPr>
              <a:t>For Experimental tweaks:</a:t>
            </a:r>
            <a:endParaRPr>
              <a:solidFill>
                <a:srgbClr val="FFFFFE"/>
              </a:solidFill>
              <a:latin typeface="Lato"/>
              <a:ea typeface="Lato"/>
              <a:cs typeface="Lato"/>
              <a:sym typeface="Lato"/>
            </a:endParaRPr>
          </a:p>
          <a:p>
            <a:pPr indent="0" lvl="0" marL="0" rtl="0" algn="l">
              <a:spcBef>
                <a:spcPts val="0"/>
              </a:spcBef>
              <a:spcAft>
                <a:spcPts val="0"/>
              </a:spcAft>
              <a:buNone/>
            </a:pPr>
            <a:r>
              <a:t/>
            </a:r>
            <a:endParaRPr>
              <a:solidFill>
                <a:srgbClr val="FFFFFE"/>
              </a:solidFill>
              <a:latin typeface="Lato"/>
              <a:ea typeface="Lato"/>
              <a:cs typeface="Lato"/>
              <a:sym typeface="Lato"/>
            </a:endParaRPr>
          </a:p>
          <a:p>
            <a:pPr indent="-317500" lvl="0" marL="457200" rtl="0" algn="l">
              <a:spcBef>
                <a:spcPts val="0"/>
              </a:spcBef>
              <a:spcAft>
                <a:spcPts val="0"/>
              </a:spcAft>
              <a:buClr>
                <a:srgbClr val="FFFFFE"/>
              </a:buClr>
              <a:buSzPts val="1400"/>
              <a:buFont typeface="Lato"/>
              <a:buAutoNum type="arabicPeriod"/>
            </a:pPr>
            <a:r>
              <a:rPr lang="en">
                <a:solidFill>
                  <a:srgbClr val="FFFFFE"/>
                </a:solidFill>
                <a:latin typeface="Lato"/>
                <a:ea typeface="Lato"/>
                <a:cs typeface="Lato"/>
                <a:sym typeface="Lato"/>
              </a:rPr>
              <a:t>Reduced the amount of layers to reduce model complexity since this is a simple dataset</a:t>
            </a:r>
            <a:endParaRPr>
              <a:solidFill>
                <a:srgbClr val="FFFFFE"/>
              </a:solidFill>
              <a:latin typeface="Lato"/>
              <a:ea typeface="Lato"/>
              <a:cs typeface="Lato"/>
              <a:sym typeface="Lato"/>
            </a:endParaRPr>
          </a:p>
          <a:p>
            <a:pPr indent="-317500" lvl="0" marL="457200" rtl="0" algn="l">
              <a:spcBef>
                <a:spcPts val="0"/>
              </a:spcBef>
              <a:spcAft>
                <a:spcPts val="0"/>
              </a:spcAft>
              <a:buClr>
                <a:srgbClr val="FFFFFE"/>
              </a:buClr>
              <a:buSzPts val="1400"/>
              <a:buFont typeface="Lato"/>
              <a:buAutoNum type="arabicPeriod"/>
            </a:pPr>
            <a:r>
              <a:rPr lang="en">
                <a:solidFill>
                  <a:srgbClr val="FFFFFE"/>
                </a:solidFill>
                <a:latin typeface="Lato"/>
                <a:ea typeface="Lato"/>
                <a:cs typeface="Lato"/>
                <a:sym typeface="Lato"/>
              </a:rPr>
              <a:t>I did global pooling average inspired by alexnet to reduce overfitting</a:t>
            </a:r>
            <a:endParaRPr>
              <a:solidFill>
                <a:srgbClr val="FFFFFE"/>
              </a:solidFill>
              <a:latin typeface="Lato"/>
              <a:ea typeface="Lato"/>
              <a:cs typeface="Lato"/>
              <a:sym typeface="Lato"/>
            </a:endParaRPr>
          </a:p>
          <a:p>
            <a:pPr indent="-317500" lvl="0" marL="457200" rtl="0" algn="l">
              <a:spcBef>
                <a:spcPts val="0"/>
              </a:spcBef>
              <a:spcAft>
                <a:spcPts val="0"/>
              </a:spcAft>
              <a:buClr>
                <a:srgbClr val="FFFFFE"/>
              </a:buClr>
              <a:buSzPts val="1400"/>
              <a:buFont typeface="Lato"/>
              <a:buAutoNum type="arabicPeriod"/>
            </a:pPr>
            <a:r>
              <a:rPr lang="en">
                <a:solidFill>
                  <a:srgbClr val="FFFFFE"/>
                </a:solidFill>
                <a:latin typeface="Lato"/>
                <a:ea typeface="Lato"/>
                <a:cs typeface="Lato"/>
                <a:sym typeface="Lato"/>
              </a:rPr>
              <a:t>L2 regularization with weight decay to prevent overfitting</a:t>
            </a:r>
            <a:endParaRPr>
              <a:solidFill>
                <a:srgbClr val="FFFFFE"/>
              </a:solidFill>
              <a:latin typeface="Lato"/>
              <a:ea typeface="Lato"/>
              <a:cs typeface="Lato"/>
              <a:sym typeface="Lato"/>
            </a:endParaRPr>
          </a:p>
        </p:txBody>
      </p:sp>
      <p:pic>
        <p:nvPicPr>
          <p:cNvPr id="381" name="Google Shape;381;p38"/>
          <p:cNvPicPr preferRelativeResize="0"/>
          <p:nvPr/>
        </p:nvPicPr>
        <p:blipFill>
          <a:blip r:embed="rId3">
            <a:alphaModFix/>
          </a:blip>
          <a:stretch>
            <a:fillRect/>
          </a:stretch>
        </p:blipFill>
        <p:spPr>
          <a:xfrm>
            <a:off x="280596" y="1559796"/>
            <a:ext cx="3809126" cy="3276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9"/>
          <p:cNvSpPr txBox="1"/>
          <p:nvPr>
            <p:ph type="title"/>
          </p:nvPr>
        </p:nvSpPr>
        <p:spPr>
          <a:xfrm>
            <a:off x="1270100" y="645700"/>
            <a:ext cx="74775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Custom Model Architecture Part B - Evaluation</a:t>
            </a:r>
            <a:endParaRPr/>
          </a:p>
        </p:txBody>
      </p:sp>
      <p:sp>
        <p:nvSpPr>
          <p:cNvPr id="387" name="Google Shape;387;p39"/>
          <p:cNvSpPr txBox="1"/>
          <p:nvPr>
            <p:ph idx="1" type="body"/>
          </p:nvPr>
        </p:nvSpPr>
        <p:spPr>
          <a:xfrm>
            <a:off x="501775" y="1394575"/>
            <a:ext cx="39483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88" name="Google Shape;388;p39"/>
          <p:cNvSpPr txBox="1"/>
          <p:nvPr/>
        </p:nvSpPr>
        <p:spPr>
          <a:xfrm>
            <a:off x="4845900" y="1394575"/>
            <a:ext cx="41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389" name="Google Shape;389;p39"/>
          <p:cNvSpPr txBox="1"/>
          <p:nvPr/>
        </p:nvSpPr>
        <p:spPr>
          <a:xfrm>
            <a:off x="4320677" y="1654800"/>
            <a:ext cx="4020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CustomResNet has a good trend for both loss and accuracy curves,  however it did show  signs of overfitting. Our training accuracy stopped at 99.98% with 0.01 loss and Validation accuracy stopped at 68.26% with 1.19 loss. Total time spent training was 105 minutes. Final Custom ResNet showed better results than the ResNet18 which shows that this experiment was a success, </a:t>
            </a:r>
            <a:endParaRPr>
              <a:solidFill>
                <a:schemeClr val="lt1"/>
              </a:solidFill>
              <a:latin typeface="Lato"/>
              <a:ea typeface="Lato"/>
              <a:cs typeface="Lato"/>
              <a:sym typeface="Lato"/>
            </a:endParaRPr>
          </a:p>
        </p:txBody>
      </p:sp>
      <p:pic>
        <p:nvPicPr>
          <p:cNvPr id="390" name="Google Shape;390;p39"/>
          <p:cNvPicPr preferRelativeResize="0"/>
          <p:nvPr/>
        </p:nvPicPr>
        <p:blipFill>
          <a:blip r:embed="rId3">
            <a:alphaModFix/>
          </a:blip>
          <a:stretch>
            <a:fillRect/>
          </a:stretch>
        </p:blipFill>
        <p:spPr>
          <a:xfrm>
            <a:off x="857134" y="1394571"/>
            <a:ext cx="3237575" cy="1695239"/>
          </a:xfrm>
          <a:prstGeom prst="rect">
            <a:avLst/>
          </a:prstGeom>
          <a:noFill/>
          <a:ln>
            <a:noFill/>
          </a:ln>
        </p:spPr>
      </p:pic>
      <p:pic>
        <p:nvPicPr>
          <p:cNvPr id="391" name="Google Shape;391;p39"/>
          <p:cNvPicPr preferRelativeResize="0"/>
          <p:nvPr/>
        </p:nvPicPr>
        <p:blipFill>
          <a:blip r:embed="rId4">
            <a:alphaModFix/>
          </a:blip>
          <a:stretch>
            <a:fillRect/>
          </a:stretch>
        </p:blipFill>
        <p:spPr>
          <a:xfrm>
            <a:off x="857138" y="3281800"/>
            <a:ext cx="3237575" cy="1792811"/>
          </a:xfrm>
          <a:prstGeom prst="rect">
            <a:avLst/>
          </a:prstGeom>
          <a:noFill/>
          <a:ln>
            <a:noFill/>
          </a:ln>
        </p:spPr>
      </p:pic>
      <p:pic>
        <p:nvPicPr>
          <p:cNvPr id="392" name="Google Shape;392;p39"/>
          <p:cNvPicPr preferRelativeResize="0"/>
          <p:nvPr/>
        </p:nvPicPr>
        <p:blipFill>
          <a:blip r:embed="rId5">
            <a:alphaModFix/>
          </a:blip>
          <a:stretch>
            <a:fillRect/>
          </a:stretch>
        </p:blipFill>
        <p:spPr>
          <a:xfrm>
            <a:off x="4602475" y="3715800"/>
            <a:ext cx="4010025" cy="952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0"/>
          <p:cNvSpPr txBox="1"/>
          <p:nvPr>
            <p:ph type="title"/>
          </p:nvPr>
        </p:nvSpPr>
        <p:spPr>
          <a:xfrm>
            <a:off x="1270100" y="645700"/>
            <a:ext cx="74775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Custom Model Architecture Part B - Evaluation</a:t>
            </a:r>
            <a:endParaRPr/>
          </a:p>
        </p:txBody>
      </p:sp>
      <p:sp>
        <p:nvSpPr>
          <p:cNvPr id="398" name="Google Shape;398;p40"/>
          <p:cNvSpPr txBox="1"/>
          <p:nvPr>
            <p:ph idx="1" type="body"/>
          </p:nvPr>
        </p:nvSpPr>
        <p:spPr>
          <a:xfrm>
            <a:off x="501775" y="1394575"/>
            <a:ext cx="39483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99" name="Google Shape;399;p40"/>
          <p:cNvSpPr txBox="1"/>
          <p:nvPr/>
        </p:nvSpPr>
        <p:spPr>
          <a:xfrm>
            <a:off x="4845900" y="1394575"/>
            <a:ext cx="41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400" name="Google Shape;400;p40"/>
          <p:cNvSpPr txBox="1"/>
          <p:nvPr/>
        </p:nvSpPr>
        <p:spPr>
          <a:xfrm>
            <a:off x="4726702" y="1509750"/>
            <a:ext cx="4020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CustomResNet on 20 superclasses  has a similar trend for both loss and accuracy curves,  however it did show  signs of overfitting. Our training accuracy stopped at 99.99% with 0.008 loss and Validation accuracy stopped at 75.66% with 0.8 loss. Total time spent training was 92 minutes. The same architecture on </a:t>
            </a:r>
            <a:r>
              <a:rPr lang="en">
                <a:solidFill>
                  <a:schemeClr val="lt1"/>
                </a:solidFill>
                <a:latin typeface="Lato"/>
                <a:ea typeface="Lato"/>
                <a:cs typeface="Lato"/>
                <a:sym typeface="Lato"/>
              </a:rPr>
              <a:t>the</a:t>
            </a:r>
            <a:r>
              <a:rPr lang="en">
                <a:solidFill>
                  <a:schemeClr val="lt1"/>
                </a:solidFill>
                <a:latin typeface="Lato"/>
                <a:ea typeface="Lato"/>
                <a:cs typeface="Lato"/>
                <a:sym typeface="Lato"/>
              </a:rPr>
              <a:t> 20 superclasses performed an increase in 8% from 68.26% to 75.66%, the loss values were also lower.</a:t>
            </a:r>
            <a:endParaRPr>
              <a:solidFill>
                <a:schemeClr val="lt1"/>
              </a:solidFill>
              <a:latin typeface="Lato"/>
              <a:ea typeface="Lato"/>
              <a:cs typeface="Lato"/>
              <a:sym typeface="Lato"/>
            </a:endParaRPr>
          </a:p>
        </p:txBody>
      </p:sp>
      <p:pic>
        <p:nvPicPr>
          <p:cNvPr id="401" name="Google Shape;401;p40"/>
          <p:cNvPicPr preferRelativeResize="0"/>
          <p:nvPr/>
        </p:nvPicPr>
        <p:blipFill>
          <a:blip r:embed="rId3">
            <a:alphaModFix/>
          </a:blip>
          <a:stretch>
            <a:fillRect/>
          </a:stretch>
        </p:blipFill>
        <p:spPr>
          <a:xfrm>
            <a:off x="782720" y="1394570"/>
            <a:ext cx="3386399" cy="1792800"/>
          </a:xfrm>
          <a:prstGeom prst="rect">
            <a:avLst/>
          </a:prstGeom>
          <a:noFill/>
          <a:ln>
            <a:noFill/>
          </a:ln>
        </p:spPr>
      </p:pic>
      <p:pic>
        <p:nvPicPr>
          <p:cNvPr id="402" name="Google Shape;402;p40"/>
          <p:cNvPicPr preferRelativeResize="0"/>
          <p:nvPr/>
        </p:nvPicPr>
        <p:blipFill>
          <a:blip r:embed="rId4">
            <a:alphaModFix/>
          </a:blip>
          <a:stretch>
            <a:fillRect/>
          </a:stretch>
        </p:blipFill>
        <p:spPr>
          <a:xfrm>
            <a:off x="782725" y="3359450"/>
            <a:ext cx="3386400" cy="1665200"/>
          </a:xfrm>
          <a:prstGeom prst="rect">
            <a:avLst/>
          </a:prstGeom>
          <a:noFill/>
          <a:ln>
            <a:noFill/>
          </a:ln>
        </p:spPr>
      </p:pic>
      <p:pic>
        <p:nvPicPr>
          <p:cNvPr id="403" name="Google Shape;403;p40"/>
          <p:cNvPicPr preferRelativeResize="0"/>
          <p:nvPr/>
        </p:nvPicPr>
        <p:blipFill>
          <a:blip r:embed="rId5">
            <a:alphaModFix/>
          </a:blip>
          <a:stretch>
            <a:fillRect/>
          </a:stretch>
        </p:blipFill>
        <p:spPr>
          <a:xfrm>
            <a:off x="4602475" y="3786150"/>
            <a:ext cx="4389126" cy="87601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1"/>
          <p:cNvSpPr txBox="1"/>
          <p:nvPr>
            <p:ph type="title"/>
          </p:nvPr>
        </p:nvSpPr>
        <p:spPr>
          <a:xfrm>
            <a:off x="1270100" y="645700"/>
            <a:ext cx="74775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Custom Model Architecture Part B - Evaluation</a:t>
            </a:r>
            <a:endParaRPr/>
          </a:p>
        </p:txBody>
      </p:sp>
      <p:sp>
        <p:nvSpPr>
          <p:cNvPr id="409" name="Google Shape;409;p41"/>
          <p:cNvSpPr txBox="1"/>
          <p:nvPr>
            <p:ph idx="1" type="body"/>
          </p:nvPr>
        </p:nvSpPr>
        <p:spPr>
          <a:xfrm>
            <a:off x="501775" y="1394575"/>
            <a:ext cx="39483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410" name="Google Shape;410;p41"/>
          <p:cNvSpPr txBox="1"/>
          <p:nvPr/>
        </p:nvSpPr>
        <p:spPr>
          <a:xfrm>
            <a:off x="4845900" y="1394575"/>
            <a:ext cx="41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411" name="Google Shape;411;p41"/>
          <p:cNvSpPr txBox="1"/>
          <p:nvPr/>
        </p:nvSpPr>
        <p:spPr>
          <a:xfrm>
            <a:off x="4845900" y="1502175"/>
            <a:ext cx="3948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Final Test accuracy reached 68% for the Cifar-100 and 75.51% on the 20 super-classes, as you can see majority of images are correctly classified by labels. And the model improved when only predicting for 20 super classes.</a:t>
            </a:r>
            <a:endParaRPr>
              <a:solidFill>
                <a:schemeClr val="lt1"/>
              </a:solidFill>
              <a:latin typeface="Lato"/>
              <a:ea typeface="Lato"/>
              <a:cs typeface="Lato"/>
              <a:sym typeface="Lato"/>
            </a:endParaRPr>
          </a:p>
        </p:txBody>
      </p:sp>
      <p:pic>
        <p:nvPicPr>
          <p:cNvPr id="412" name="Google Shape;412;p41"/>
          <p:cNvPicPr preferRelativeResize="0"/>
          <p:nvPr/>
        </p:nvPicPr>
        <p:blipFill>
          <a:blip r:embed="rId3">
            <a:alphaModFix/>
          </a:blip>
          <a:stretch>
            <a:fillRect/>
          </a:stretch>
        </p:blipFill>
        <p:spPr>
          <a:xfrm>
            <a:off x="391675" y="1468125"/>
            <a:ext cx="4168500" cy="653525"/>
          </a:xfrm>
          <a:prstGeom prst="rect">
            <a:avLst/>
          </a:prstGeom>
          <a:noFill/>
          <a:ln>
            <a:noFill/>
          </a:ln>
        </p:spPr>
      </p:pic>
      <p:pic>
        <p:nvPicPr>
          <p:cNvPr id="413" name="Google Shape;413;p41"/>
          <p:cNvPicPr preferRelativeResize="0"/>
          <p:nvPr/>
        </p:nvPicPr>
        <p:blipFill>
          <a:blip r:embed="rId4">
            <a:alphaModFix/>
          </a:blip>
          <a:stretch>
            <a:fillRect/>
          </a:stretch>
        </p:blipFill>
        <p:spPr>
          <a:xfrm>
            <a:off x="639600" y="3062325"/>
            <a:ext cx="3672649" cy="1790550"/>
          </a:xfrm>
          <a:prstGeom prst="rect">
            <a:avLst/>
          </a:prstGeom>
          <a:noFill/>
          <a:ln>
            <a:noFill/>
          </a:ln>
        </p:spPr>
      </p:pic>
      <p:pic>
        <p:nvPicPr>
          <p:cNvPr id="414" name="Google Shape;414;p41"/>
          <p:cNvPicPr preferRelativeResize="0"/>
          <p:nvPr/>
        </p:nvPicPr>
        <p:blipFill>
          <a:blip r:embed="rId5">
            <a:alphaModFix/>
          </a:blip>
          <a:stretch>
            <a:fillRect/>
          </a:stretch>
        </p:blipFill>
        <p:spPr>
          <a:xfrm>
            <a:off x="4572000" y="3062326"/>
            <a:ext cx="4331226" cy="1790550"/>
          </a:xfrm>
          <a:prstGeom prst="rect">
            <a:avLst/>
          </a:prstGeom>
          <a:noFill/>
          <a:ln>
            <a:noFill/>
          </a:ln>
        </p:spPr>
      </p:pic>
      <p:pic>
        <p:nvPicPr>
          <p:cNvPr id="415" name="Google Shape;415;p41"/>
          <p:cNvPicPr preferRelativeResize="0"/>
          <p:nvPr/>
        </p:nvPicPr>
        <p:blipFill>
          <a:blip r:embed="rId6">
            <a:alphaModFix/>
          </a:blip>
          <a:stretch>
            <a:fillRect/>
          </a:stretch>
        </p:blipFill>
        <p:spPr>
          <a:xfrm>
            <a:off x="391675" y="2265225"/>
            <a:ext cx="2872575" cy="653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17925" y="4335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b="1" sz="3500" u="sng"/>
          </a:p>
        </p:txBody>
      </p:sp>
      <p:sp>
        <p:nvSpPr>
          <p:cNvPr id="149" name="Google Shape;149;p15"/>
          <p:cNvSpPr txBox="1"/>
          <p:nvPr>
            <p:ph idx="1" type="body"/>
          </p:nvPr>
        </p:nvSpPr>
        <p:spPr>
          <a:xfrm>
            <a:off x="1217925" y="1019325"/>
            <a:ext cx="2831100" cy="770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2900"/>
              <a:t>Fashion-MNIST</a:t>
            </a:r>
            <a:endParaRPr b="1" sz="3100"/>
          </a:p>
        </p:txBody>
      </p:sp>
      <p:sp>
        <p:nvSpPr>
          <p:cNvPr id="150" name="Google Shape;150;p15"/>
          <p:cNvSpPr txBox="1"/>
          <p:nvPr>
            <p:ph idx="1" type="body"/>
          </p:nvPr>
        </p:nvSpPr>
        <p:spPr>
          <a:xfrm>
            <a:off x="5535150" y="969575"/>
            <a:ext cx="2831100" cy="770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2900"/>
              <a:t>CIFAR-100</a:t>
            </a:r>
            <a:endParaRPr b="1" sz="3100"/>
          </a:p>
        </p:txBody>
      </p:sp>
      <p:sp>
        <p:nvSpPr>
          <p:cNvPr id="151" name="Google Shape;151;p15"/>
          <p:cNvSpPr txBox="1"/>
          <p:nvPr/>
        </p:nvSpPr>
        <p:spPr>
          <a:xfrm>
            <a:off x="551325" y="1631588"/>
            <a:ext cx="41643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200">
                <a:solidFill>
                  <a:schemeClr val="lt1"/>
                </a:solidFill>
                <a:latin typeface="Roboto"/>
                <a:ea typeface="Roboto"/>
                <a:cs typeface="Roboto"/>
                <a:sym typeface="Roboto"/>
              </a:rPr>
              <a:t>Fashion-MNIST is a dataset of Zalando's article images consisting of a training set of 60,000 examples and a test set of 10,000 examples. Each example is a 28x28 grayscale image, associated with a label from 10 classes.</a:t>
            </a:r>
            <a:endParaRPr>
              <a:solidFill>
                <a:schemeClr val="lt1"/>
              </a:solidFill>
              <a:latin typeface="Lato"/>
              <a:ea typeface="Lato"/>
              <a:cs typeface="Lato"/>
              <a:sym typeface="Lato"/>
            </a:endParaRPr>
          </a:p>
        </p:txBody>
      </p:sp>
      <p:pic>
        <p:nvPicPr>
          <p:cNvPr id="152" name="Google Shape;152;p15"/>
          <p:cNvPicPr preferRelativeResize="0"/>
          <p:nvPr/>
        </p:nvPicPr>
        <p:blipFill>
          <a:blip r:embed="rId3">
            <a:alphaModFix/>
          </a:blip>
          <a:stretch>
            <a:fillRect/>
          </a:stretch>
        </p:blipFill>
        <p:spPr>
          <a:xfrm>
            <a:off x="1217923" y="2697775"/>
            <a:ext cx="2831099" cy="2276368"/>
          </a:xfrm>
          <a:prstGeom prst="rect">
            <a:avLst/>
          </a:prstGeom>
          <a:noFill/>
          <a:ln>
            <a:noFill/>
          </a:ln>
        </p:spPr>
      </p:pic>
      <p:sp>
        <p:nvSpPr>
          <p:cNvPr id="153" name="Google Shape;153;p15"/>
          <p:cNvSpPr txBox="1"/>
          <p:nvPr/>
        </p:nvSpPr>
        <p:spPr>
          <a:xfrm>
            <a:off x="4715625" y="1608500"/>
            <a:ext cx="41643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200">
                <a:solidFill>
                  <a:schemeClr val="lt1"/>
                </a:solidFill>
                <a:latin typeface="Roboto"/>
                <a:ea typeface="Roboto"/>
                <a:cs typeface="Roboto"/>
                <a:sym typeface="Roboto"/>
              </a:rPr>
              <a:t>The CIFAR-100 dataset (Canadian Institute for Advanced Research) and consists of 60000 32x32 color images. The 100 classes in the CIFAR-100 are grouped into 20 superclasses. There are 6000 images per class with 5000 training and 1000 testing images per class (not taking into account superclass)</a:t>
            </a:r>
            <a:endParaRPr>
              <a:solidFill>
                <a:schemeClr val="lt1"/>
              </a:solidFill>
              <a:latin typeface="Roboto"/>
              <a:ea typeface="Roboto"/>
              <a:cs typeface="Roboto"/>
              <a:sym typeface="Roboto"/>
            </a:endParaRPr>
          </a:p>
        </p:txBody>
      </p:sp>
      <p:pic>
        <p:nvPicPr>
          <p:cNvPr id="154" name="Google Shape;154;p15"/>
          <p:cNvPicPr preferRelativeResize="0"/>
          <p:nvPr/>
        </p:nvPicPr>
        <p:blipFill>
          <a:blip r:embed="rId4">
            <a:alphaModFix/>
          </a:blip>
          <a:stretch>
            <a:fillRect/>
          </a:stretch>
        </p:blipFill>
        <p:spPr>
          <a:xfrm>
            <a:off x="5424826" y="3040101"/>
            <a:ext cx="2496984" cy="1934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2"/>
          <p:cNvSpPr txBox="1"/>
          <p:nvPr>
            <p:ph type="ctrTitle"/>
          </p:nvPr>
        </p:nvSpPr>
        <p:spPr>
          <a:xfrm>
            <a:off x="3490675" y="1829750"/>
            <a:ext cx="5476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421" name="Google Shape;421;p4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Raymond Ng - DAAA2B04 - 2123574</a:t>
            </a:r>
            <a:endParaRPr/>
          </a:p>
        </p:txBody>
      </p:sp>
      <p:sp>
        <p:nvSpPr>
          <p:cNvPr id="422" name="Google Shape;422;p42"/>
          <p:cNvSpPr txBox="1"/>
          <p:nvPr/>
        </p:nvSpPr>
        <p:spPr>
          <a:xfrm>
            <a:off x="233725" y="3602350"/>
            <a:ext cx="76905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sz="700">
              <a:solidFill>
                <a:schemeClr val="dk1"/>
              </a:solidFill>
            </a:endParaRPr>
          </a:p>
        </p:txBody>
      </p:sp>
      <p:sp>
        <p:nvSpPr>
          <p:cNvPr id="423" name="Google Shape;423;p42"/>
          <p:cNvSpPr txBox="1"/>
          <p:nvPr/>
        </p:nvSpPr>
        <p:spPr>
          <a:xfrm>
            <a:off x="3490675" y="2261675"/>
            <a:ext cx="5453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1257700" y="6534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 Engineering</a:t>
            </a:r>
            <a:endParaRPr/>
          </a:p>
        </p:txBody>
      </p:sp>
      <p:sp>
        <p:nvSpPr>
          <p:cNvPr id="160" name="Google Shape;160;p16"/>
          <p:cNvSpPr txBox="1"/>
          <p:nvPr>
            <p:ph idx="1" type="body"/>
          </p:nvPr>
        </p:nvSpPr>
        <p:spPr>
          <a:xfrm>
            <a:off x="223025" y="1567550"/>
            <a:ext cx="5258700" cy="29112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2095"/>
              <a:t>Image Augmentation using RandAugment (Cubuk E.D. et al., 2020) to improve generalization of deep learning models to improve validation accuracy. Paper(https://arxiv.org/abs/1909.13719)</a:t>
            </a:r>
            <a:endParaRPr sz="2095"/>
          </a:p>
          <a:p>
            <a:pPr indent="-311766" lvl="0" marL="457200" rtl="0" algn="l">
              <a:spcBef>
                <a:spcPts val="1200"/>
              </a:spcBef>
              <a:spcAft>
                <a:spcPts val="0"/>
              </a:spcAft>
              <a:buSzPct val="100000"/>
              <a:buChar char="●"/>
            </a:pPr>
            <a:r>
              <a:rPr lang="en" sz="2095"/>
              <a:t>Image Augmentation techniques:</a:t>
            </a:r>
            <a:endParaRPr sz="2095"/>
          </a:p>
          <a:p>
            <a:pPr indent="0" lvl="0" marL="457200" rtl="0" algn="l">
              <a:spcBef>
                <a:spcPts val="1200"/>
              </a:spcBef>
              <a:spcAft>
                <a:spcPts val="0"/>
              </a:spcAft>
              <a:buNone/>
            </a:pPr>
            <a:r>
              <a:rPr lang="en" sz="2095"/>
              <a:t>Part A: Since its a single channel grey-scale, used edited source code from RandAugment (e.g. Identity, ShearX, ShearY, TranslateX, TranslateY, Rotate, Brightness, Color, COntrast, Sharpness, Posterize, Solarize, Autocontrast, Equalize) </a:t>
            </a:r>
            <a:endParaRPr sz="2095"/>
          </a:p>
          <a:p>
            <a:pPr indent="0" lvl="0" marL="457200" rtl="0" algn="l">
              <a:spcBef>
                <a:spcPts val="1200"/>
              </a:spcBef>
              <a:spcAft>
                <a:spcPts val="0"/>
              </a:spcAft>
              <a:buNone/>
            </a:pPr>
            <a:r>
              <a:rPr lang="en" sz="2095"/>
              <a:t>Part B: Since its a RGB 3 channel, default RandomAugment can be used</a:t>
            </a:r>
            <a:endParaRPr sz="2095"/>
          </a:p>
          <a:p>
            <a:pPr indent="0" lvl="0" marL="457200" rtl="0" algn="l">
              <a:spcBef>
                <a:spcPts val="1200"/>
              </a:spcBef>
              <a:spcAft>
                <a:spcPts val="1200"/>
              </a:spcAft>
              <a:buNone/>
            </a:pPr>
            <a:r>
              <a:t/>
            </a:r>
            <a:endParaRPr/>
          </a:p>
        </p:txBody>
      </p:sp>
      <p:pic>
        <p:nvPicPr>
          <p:cNvPr id="161" name="Google Shape;161;p16"/>
          <p:cNvPicPr preferRelativeResize="0"/>
          <p:nvPr/>
        </p:nvPicPr>
        <p:blipFill>
          <a:blip r:embed="rId3">
            <a:alphaModFix/>
          </a:blip>
          <a:stretch>
            <a:fillRect/>
          </a:stretch>
        </p:blipFill>
        <p:spPr>
          <a:xfrm>
            <a:off x="5616925" y="1397498"/>
            <a:ext cx="3487275" cy="2999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7"/>
          <p:cNvSpPr txBox="1"/>
          <p:nvPr>
            <p:ph type="title"/>
          </p:nvPr>
        </p:nvSpPr>
        <p:spPr>
          <a:xfrm>
            <a:off x="1257700" y="6534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 Engineering</a:t>
            </a:r>
            <a:endParaRPr/>
          </a:p>
        </p:txBody>
      </p:sp>
      <p:sp>
        <p:nvSpPr>
          <p:cNvPr id="167" name="Google Shape;167;p17"/>
          <p:cNvSpPr txBox="1"/>
          <p:nvPr>
            <p:ph idx="1" type="body"/>
          </p:nvPr>
        </p:nvSpPr>
        <p:spPr>
          <a:xfrm>
            <a:off x="1101525" y="1203225"/>
            <a:ext cx="7038900" cy="2398800"/>
          </a:xfrm>
          <a:prstGeom prst="rect">
            <a:avLst/>
          </a:prstGeom>
        </p:spPr>
        <p:txBody>
          <a:bodyPr anchorCtr="0" anchor="t" bIns="91425" lIns="91425" spcFirstLastPara="1" rIns="91425" wrap="square" tIns="91425">
            <a:normAutofit/>
          </a:bodyPr>
          <a:lstStyle/>
          <a:p>
            <a:pPr indent="-342616" lvl="0" marL="457200" rtl="0" algn="l">
              <a:spcBef>
                <a:spcPts val="0"/>
              </a:spcBef>
              <a:spcAft>
                <a:spcPts val="0"/>
              </a:spcAft>
              <a:buSzPts val="1796"/>
              <a:buChar char="●"/>
            </a:pPr>
            <a:r>
              <a:rPr b="1" lang="en" sz="1795"/>
              <a:t>Random Horizontal flip</a:t>
            </a:r>
            <a:r>
              <a:rPr lang="en" sz="1795"/>
              <a:t> - flip the given image randomly</a:t>
            </a:r>
            <a:endParaRPr sz="1795"/>
          </a:p>
          <a:p>
            <a:pPr indent="-342616" lvl="0" marL="457200" rtl="0" algn="l">
              <a:spcBef>
                <a:spcPts val="0"/>
              </a:spcBef>
              <a:spcAft>
                <a:spcPts val="0"/>
              </a:spcAft>
              <a:buSzPts val="1796"/>
              <a:buChar char="●"/>
            </a:pPr>
            <a:r>
              <a:rPr b="1" lang="en" sz="1795"/>
              <a:t>RandomCrop</a:t>
            </a:r>
            <a:r>
              <a:rPr lang="en" sz="1795"/>
              <a:t> - Crop the image at a random location</a:t>
            </a:r>
            <a:endParaRPr sz="1795"/>
          </a:p>
          <a:p>
            <a:pPr indent="-342616" lvl="0" marL="457200" rtl="0" algn="l">
              <a:spcBef>
                <a:spcPts val="0"/>
              </a:spcBef>
              <a:spcAft>
                <a:spcPts val="0"/>
              </a:spcAft>
              <a:buSzPts val="1796"/>
              <a:buChar char="●"/>
            </a:pPr>
            <a:r>
              <a:rPr b="1" lang="en" sz="1795"/>
              <a:t>Resize</a:t>
            </a:r>
            <a:r>
              <a:rPr lang="en" sz="1795"/>
              <a:t> - constant 80*80 sizing for ease of model architectures</a:t>
            </a:r>
            <a:endParaRPr sz="1795"/>
          </a:p>
          <a:p>
            <a:pPr indent="-342616" lvl="0" marL="457200" rtl="0" algn="l">
              <a:spcBef>
                <a:spcPts val="0"/>
              </a:spcBef>
              <a:spcAft>
                <a:spcPts val="0"/>
              </a:spcAft>
              <a:buSzPts val="1796"/>
              <a:buChar char="●"/>
            </a:pPr>
            <a:r>
              <a:rPr b="1" lang="en" sz="1795"/>
              <a:t>Normalizing</a:t>
            </a:r>
            <a:r>
              <a:rPr lang="en" sz="1795"/>
              <a:t> using means and standard deviation to standardize pixel values of image, mean and std </a:t>
            </a:r>
            <a:r>
              <a:rPr lang="en" sz="1795"/>
              <a:t>calculated</a:t>
            </a:r>
            <a:r>
              <a:rPr lang="en" sz="1795"/>
              <a:t> from train_data</a:t>
            </a:r>
            <a:endParaRPr sz="1795"/>
          </a:p>
          <a:p>
            <a:pPr indent="-342616" lvl="0" marL="457200" rtl="0" algn="l">
              <a:spcBef>
                <a:spcPts val="0"/>
              </a:spcBef>
              <a:spcAft>
                <a:spcPts val="0"/>
              </a:spcAft>
              <a:buSzPts val="1796"/>
              <a:buChar char="●"/>
            </a:pPr>
            <a:r>
              <a:rPr lang="en" sz="1795"/>
              <a:t>Set batch size 96 for A, 32 for B</a:t>
            </a:r>
            <a:endParaRPr sz="1795"/>
          </a:p>
        </p:txBody>
      </p:sp>
      <p:pic>
        <p:nvPicPr>
          <p:cNvPr id="168" name="Google Shape;168;p17"/>
          <p:cNvPicPr preferRelativeResize="0"/>
          <p:nvPr/>
        </p:nvPicPr>
        <p:blipFill>
          <a:blip r:embed="rId3">
            <a:alphaModFix/>
          </a:blip>
          <a:stretch>
            <a:fillRect/>
          </a:stretch>
        </p:blipFill>
        <p:spPr>
          <a:xfrm>
            <a:off x="0" y="3342775"/>
            <a:ext cx="4530602" cy="1359100"/>
          </a:xfrm>
          <a:prstGeom prst="rect">
            <a:avLst/>
          </a:prstGeom>
          <a:noFill/>
          <a:ln>
            <a:noFill/>
          </a:ln>
        </p:spPr>
      </p:pic>
      <p:pic>
        <p:nvPicPr>
          <p:cNvPr id="169" name="Google Shape;169;p17"/>
          <p:cNvPicPr preferRelativeResize="0"/>
          <p:nvPr/>
        </p:nvPicPr>
        <p:blipFill>
          <a:blip r:embed="rId4">
            <a:alphaModFix/>
          </a:blip>
          <a:stretch>
            <a:fillRect/>
          </a:stretch>
        </p:blipFill>
        <p:spPr>
          <a:xfrm>
            <a:off x="4383375" y="3342771"/>
            <a:ext cx="4760625" cy="135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8"/>
          <p:cNvSpPr txBox="1"/>
          <p:nvPr>
            <p:ph type="title"/>
          </p:nvPr>
        </p:nvSpPr>
        <p:spPr>
          <a:xfrm>
            <a:off x="1257700" y="6534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 Engineering</a:t>
            </a:r>
            <a:endParaRPr/>
          </a:p>
        </p:txBody>
      </p:sp>
      <p:sp>
        <p:nvSpPr>
          <p:cNvPr id="175" name="Google Shape;175;p18"/>
          <p:cNvSpPr txBox="1"/>
          <p:nvPr>
            <p:ph idx="1" type="body"/>
          </p:nvPr>
        </p:nvSpPr>
        <p:spPr>
          <a:xfrm>
            <a:off x="269900" y="1458125"/>
            <a:ext cx="4664700" cy="2398800"/>
          </a:xfrm>
          <a:prstGeom prst="rect">
            <a:avLst/>
          </a:prstGeom>
        </p:spPr>
        <p:txBody>
          <a:bodyPr anchorCtr="0" anchor="t" bIns="91425" lIns="91425" spcFirstLastPara="1" rIns="91425" wrap="square" tIns="91425">
            <a:normAutofit/>
          </a:bodyPr>
          <a:lstStyle/>
          <a:p>
            <a:pPr indent="-342616" lvl="0" marL="457200" rtl="0" algn="l">
              <a:spcBef>
                <a:spcPts val="0"/>
              </a:spcBef>
              <a:spcAft>
                <a:spcPts val="0"/>
              </a:spcAft>
              <a:buSzPts val="1796"/>
              <a:buChar char="●"/>
            </a:pPr>
            <a:r>
              <a:rPr lang="en" sz="1795"/>
              <a:t>For Part B, because its pytorch, two classes Cifar-10 and Cifar-100 were used to extract the fine and course labels</a:t>
            </a:r>
            <a:endParaRPr sz="1795"/>
          </a:p>
          <a:p>
            <a:pPr indent="-342616" lvl="0" marL="457200" rtl="0" algn="l">
              <a:spcBef>
                <a:spcPts val="0"/>
              </a:spcBef>
              <a:spcAft>
                <a:spcPts val="0"/>
              </a:spcAft>
              <a:buSzPts val="1796"/>
              <a:buChar char="●"/>
            </a:pPr>
            <a:r>
              <a:rPr lang="en" sz="1795"/>
              <a:t>Data is then grouped into 3 loaders for pytorch</a:t>
            </a:r>
            <a:endParaRPr sz="1795"/>
          </a:p>
        </p:txBody>
      </p:sp>
      <p:pic>
        <p:nvPicPr>
          <p:cNvPr id="176" name="Google Shape;176;p18"/>
          <p:cNvPicPr preferRelativeResize="0"/>
          <p:nvPr/>
        </p:nvPicPr>
        <p:blipFill>
          <a:blip r:embed="rId3">
            <a:alphaModFix/>
          </a:blip>
          <a:stretch>
            <a:fillRect/>
          </a:stretch>
        </p:blipFill>
        <p:spPr>
          <a:xfrm>
            <a:off x="5044000" y="235149"/>
            <a:ext cx="3998026" cy="2265550"/>
          </a:xfrm>
          <a:prstGeom prst="rect">
            <a:avLst/>
          </a:prstGeom>
          <a:noFill/>
          <a:ln>
            <a:noFill/>
          </a:ln>
        </p:spPr>
      </p:pic>
      <p:pic>
        <p:nvPicPr>
          <p:cNvPr id="177" name="Google Shape;177;p18"/>
          <p:cNvPicPr preferRelativeResize="0"/>
          <p:nvPr/>
        </p:nvPicPr>
        <p:blipFill>
          <a:blip r:embed="rId4">
            <a:alphaModFix/>
          </a:blip>
          <a:stretch>
            <a:fillRect/>
          </a:stretch>
        </p:blipFill>
        <p:spPr>
          <a:xfrm>
            <a:off x="2832525" y="3131147"/>
            <a:ext cx="6036076" cy="1853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1257700" y="6534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EDA</a:t>
            </a:r>
            <a:endParaRPr/>
          </a:p>
        </p:txBody>
      </p:sp>
      <p:sp>
        <p:nvSpPr>
          <p:cNvPr id="183" name="Google Shape;183;p19"/>
          <p:cNvSpPr txBox="1"/>
          <p:nvPr>
            <p:ph idx="1" type="body"/>
          </p:nvPr>
        </p:nvSpPr>
        <p:spPr>
          <a:xfrm>
            <a:off x="269900" y="1458125"/>
            <a:ext cx="4664700" cy="239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b="1" sz="1795"/>
          </a:p>
        </p:txBody>
      </p:sp>
      <p:pic>
        <p:nvPicPr>
          <p:cNvPr id="184" name="Google Shape;184;p19"/>
          <p:cNvPicPr preferRelativeResize="0"/>
          <p:nvPr/>
        </p:nvPicPr>
        <p:blipFill>
          <a:blip r:embed="rId3">
            <a:alphaModFix/>
          </a:blip>
          <a:stretch>
            <a:fillRect/>
          </a:stretch>
        </p:blipFill>
        <p:spPr>
          <a:xfrm>
            <a:off x="4277150" y="1642570"/>
            <a:ext cx="4664700" cy="3456832"/>
          </a:xfrm>
          <a:prstGeom prst="rect">
            <a:avLst/>
          </a:prstGeom>
          <a:noFill/>
          <a:ln>
            <a:noFill/>
          </a:ln>
        </p:spPr>
      </p:pic>
      <p:pic>
        <p:nvPicPr>
          <p:cNvPr id="185" name="Google Shape;185;p19"/>
          <p:cNvPicPr preferRelativeResize="0"/>
          <p:nvPr/>
        </p:nvPicPr>
        <p:blipFill>
          <a:blip r:embed="rId4">
            <a:alphaModFix/>
          </a:blip>
          <a:stretch>
            <a:fillRect/>
          </a:stretch>
        </p:blipFill>
        <p:spPr>
          <a:xfrm>
            <a:off x="321525" y="1942900"/>
            <a:ext cx="3308525" cy="3156500"/>
          </a:xfrm>
          <a:prstGeom prst="rect">
            <a:avLst/>
          </a:prstGeom>
          <a:noFill/>
          <a:ln>
            <a:noFill/>
          </a:ln>
        </p:spPr>
      </p:pic>
      <p:pic>
        <p:nvPicPr>
          <p:cNvPr id="186" name="Google Shape;186;p19"/>
          <p:cNvPicPr preferRelativeResize="0"/>
          <p:nvPr/>
        </p:nvPicPr>
        <p:blipFill>
          <a:blip r:embed="rId5">
            <a:alphaModFix/>
          </a:blip>
          <a:stretch>
            <a:fillRect/>
          </a:stretch>
        </p:blipFill>
        <p:spPr>
          <a:xfrm>
            <a:off x="321525" y="1458125"/>
            <a:ext cx="2782475" cy="420989"/>
          </a:xfrm>
          <a:prstGeom prst="rect">
            <a:avLst/>
          </a:prstGeom>
          <a:noFill/>
          <a:ln>
            <a:noFill/>
          </a:ln>
        </p:spPr>
      </p:pic>
      <p:pic>
        <p:nvPicPr>
          <p:cNvPr id="187" name="Google Shape;187;p19"/>
          <p:cNvPicPr preferRelativeResize="0"/>
          <p:nvPr/>
        </p:nvPicPr>
        <p:blipFill>
          <a:blip r:embed="rId6">
            <a:alphaModFix/>
          </a:blip>
          <a:stretch>
            <a:fillRect/>
          </a:stretch>
        </p:blipFill>
        <p:spPr>
          <a:xfrm>
            <a:off x="4277150" y="1218900"/>
            <a:ext cx="3619620" cy="348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0"/>
          <p:cNvSpPr txBox="1"/>
          <p:nvPr>
            <p:ph type="title"/>
          </p:nvPr>
        </p:nvSpPr>
        <p:spPr>
          <a:xfrm>
            <a:off x="1215550" y="3726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Defining Modeling - CNN</a:t>
            </a:r>
            <a:endParaRPr/>
          </a:p>
        </p:txBody>
      </p:sp>
      <p:sp>
        <p:nvSpPr>
          <p:cNvPr id="193" name="Google Shape;193;p20"/>
          <p:cNvSpPr txBox="1"/>
          <p:nvPr>
            <p:ph idx="1" type="body"/>
          </p:nvPr>
        </p:nvSpPr>
        <p:spPr>
          <a:xfrm>
            <a:off x="1131225" y="927525"/>
            <a:ext cx="7038900" cy="3952500"/>
          </a:xfrm>
          <a:prstGeom prst="rect">
            <a:avLst/>
          </a:prstGeom>
        </p:spPr>
        <p:txBody>
          <a:bodyPr anchorCtr="0" anchor="t" bIns="91425" lIns="91425" spcFirstLastPara="1" rIns="91425" wrap="square" tIns="91425">
            <a:normAutofit fontScale="62500" lnSpcReduction="10000"/>
          </a:bodyPr>
          <a:lstStyle/>
          <a:p>
            <a:pPr indent="-280193" lvl="0" marL="457200" rtl="0" algn="l">
              <a:spcBef>
                <a:spcPts val="0"/>
              </a:spcBef>
              <a:spcAft>
                <a:spcPts val="0"/>
              </a:spcAft>
              <a:buSzPct val="100000"/>
              <a:buChar char="●"/>
            </a:pPr>
            <a:r>
              <a:rPr lang="en"/>
              <a:t>Convolution Layers </a:t>
            </a:r>
            <a:endParaRPr/>
          </a:p>
          <a:p>
            <a:pPr indent="0" lvl="0" marL="0" rtl="0" algn="l">
              <a:spcBef>
                <a:spcPts val="1200"/>
              </a:spcBef>
              <a:spcAft>
                <a:spcPts val="0"/>
              </a:spcAft>
              <a:buNone/>
            </a:pPr>
            <a:r>
              <a:rPr lang="en"/>
              <a:t>This layer is the first layer used to extract various features from input images, for example a filter of size MxM determined by kernel size and stride  will slide over the image and </a:t>
            </a:r>
            <a:r>
              <a:rPr lang="en"/>
              <a:t>the</a:t>
            </a:r>
            <a:r>
              <a:rPr lang="en"/>
              <a:t> dot product is taken between the filter and parts of the image with respect to size of filter</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280193" lvl="0" marL="457200" rtl="0" algn="l">
              <a:spcBef>
                <a:spcPts val="1200"/>
              </a:spcBef>
              <a:spcAft>
                <a:spcPts val="0"/>
              </a:spcAft>
              <a:buSzPct val="100000"/>
              <a:buChar char="●"/>
            </a:pPr>
            <a:r>
              <a:rPr lang="en"/>
              <a:t>Pooling Layers (Used Max and Avg pooling)</a:t>
            </a:r>
            <a:endParaRPr/>
          </a:p>
          <a:p>
            <a:pPr indent="0" lvl="0" marL="0" rtl="0" algn="l">
              <a:spcBef>
                <a:spcPts val="1200"/>
              </a:spcBef>
              <a:spcAft>
                <a:spcPts val="0"/>
              </a:spcAft>
              <a:buNone/>
            </a:pPr>
            <a:r>
              <a:rPr lang="en"/>
              <a:t>For most of my models, a convolutional layer is followed by a pooling layer, the aim is to decrease the size of the convolved feature map to reduce computational costs. This is done by summarising the </a:t>
            </a:r>
            <a:r>
              <a:rPr lang="en"/>
              <a:t>features</a:t>
            </a:r>
            <a:r>
              <a:rPr lang="en"/>
              <a:t>, for </a:t>
            </a:r>
            <a:r>
              <a:rPr lang="en"/>
              <a:t>example</a:t>
            </a:r>
            <a:r>
              <a:rPr lang="en"/>
              <a:t> a max pooling 2d with kernel size of 2 will take input image of 128 * 128 and return 64 * 64, I usually used Max pooling and avg pooling and the difference is that for max pooling largest element is taken, while for avg pooling it takes the average of elements.</a:t>
            </a:r>
            <a:endParaRPr/>
          </a:p>
          <a:p>
            <a:pPr indent="0" lvl="0" marL="0" rtl="0" algn="l">
              <a:spcBef>
                <a:spcPts val="1200"/>
              </a:spcBef>
              <a:spcAft>
                <a:spcPts val="0"/>
              </a:spcAft>
              <a:buNone/>
            </a:pPr>
            <a:r>
              <a:t/>
            </a:r>
            <a:endParaRPr/>
          </a:p>
          <a:p>
            <a:pPr indent="-280193" lvl="0" marL="457200" rtl="0" algn="l">
              <a:spcBef>
                <a:spcPts val="1200"/>
              </a:spcBef>
              <a:spcAft>
                <a:spcPts val="0"/>
              </a:spcAft>
              <a:buSzPct val="100000"/>
              <a:buChar char="●"/>
            </a:pPr>
            <a:r>
              <a:rPr lang="en"/>
              <a:t>Fully Connected Layers</a:t>
            </a:r>
            <a:endParaRPr/>
          </a:p>
          <a:p>
            <a:pPr indent="0" lvl="0" marL="0" rtl="0" algn="l">
              <a:spcBef>
                <a:spcPts val="1200"/>
              </a:spcBef>
              <a:spcAft>
                <a:spcPts val="0"/>
              </a:spcAft>
              <a:buNone/>
            </a:pPr>
            <a:r>
              <a:rPr lang="en"/>
              <a:t>Fully connected layer consists of weights and biases along with neurons and is used to connect neurons between two different layers. These are usually flattened and placed before the output layers to form the last few layers. This is where the </a:t>
            </a:r>
            <a:r>
              <a:rPr lang="en"/>
              <a:t>classification</a:t>
            </a:r>
            <a:r>
              <a:rPr lang="en"/>
              <a:t> will take place alot of architectures such as VGG and AlexNet used 3 fully connected layers at the end which improves performance by learning more features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94" name="Google Shape;194;p20"/>
          <p:cNvPicPr preferRelativeResize="0"/>
          <p:nvPr/>
        </p:nvPicPr>
        <p:blipFill>
          <a:blip r:embed="rId3">
            <a:alphaModFix/>
          </a:blip>
          <a:stretch>
            <a:fillRect/>
          </a:stretch>
        </p:blipFill>
        <p:spPr>
          <a:xfrm>
            <a:off x="1233100" y="1670175"/>
            <a:ext cx="6677800" cy="427300"/>
          </a:xfrm>
          <a:prstGeom prst="rect">
            <a:avLst/>
          </a:prstGeom>
          <a:noFill/>
          <a:ln>
            <a:noFill/>
          </a:ln>
        </p:spPr>
      </p:pic>
      <p:pic>
        <p:nvPicPr>
          <p:cNvPr id="195" name="Google Shape;195;p20"/>
          <p:cNvPicPr preferRelativeResize="0"/>
          <p:nvPr/>
        </p:nvPicPr>
        <p:blipFill rotWithShape="1">
          <a:blip r:embed="rId4">
            <a:alphaModFix/>
          </a:blip>
          <a:srcRect b="-24590" l="0" r="0" t="24590"/>
          <a:stretch/>
        </p:blipFill>
        <p:spPr>
          <a:xfrm>
            <a:off x="1215550" y="3208975"/>
            <a:ext cx="4013725" cy="342975"/>
          </a:xfrm>
          <a:prstGeom prst="rect">
            <a:avLst/>
          </a:prstGeom>
          <a:noFill/>
          <a:ln>
            <a:noFill/>
          </a:ln>
        </p:spPr>
      </p:pic>
      <p:pic>
        <p:nvPicPr>
          <p:cNvPr id="196" name="Google Shape;196;p20"/>
          <p:cNvPicPr preferRelativeResize="0"/>
          <p:nvPr/>
        </p:nvPicPr>
        <p:blipFill>
          <a:blip r:embed="rId5">
            <a:alphaModFix/>
          </a:blip>
          <a:stretch>
            <a:fillRect/>
          </a:stretch>
        </p:blipFill>
        <p:spPr>
          <a:xfrm>
            <a:off x="1276400" y="4321688"/>
            <a:ext cx="2686050" cy="695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1"/>
          <p:cNvSpPr txBox="1"/>
          <p:nvPr>
            <p:ph type="title"/>
          </p:nvPr>
        </p:nvSpPr>
        <p:spPr>
          <a:xfrm>
            <a:off x="1297500" y="5202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Defining Modeling - CNN</a:t>
            </a:r>
            <a:endParaRPr/>
          </a:p>
        </p:txBody>
      </p:sp>
      <p:sp>
        <p:nvSpPr>
          <p:cNvPr id="202" name="Google Shape;202;p21"/>
          <p:cNvSpPr txBox="1"/>
          <p:nvPr>
            <p:ph idx="1" type="body"/>
          </p:nvPr>
        </p:nvSpPr>
        <p:spPr>
          <a:xfrm>
            <a:off x="1138200" y="779950"/>
            <a:ext cx="7198200" cy="392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11150" lvl="0" marL="457200" rtl="0" algn="l">
              <a:spcBef>
                <a:spcPts val="1200"/>
              </a:spcBef>
              <a:spcAft>
                <a:spcPts val="0"/>
              </a:spcAft>
              <a:buSzPts val="1300"/>
              <a:buChar char="●"/>
            </a:pPr>
            <a:r>
              <a:rPr lang="en"/>
              <a:t>Dropout (reduce overfitting)</a:t>
            </a:r>
            <a:endParaRPr/>
          </a:p>
          <a:p>
            <a:pPr indent="0" lvl="0" marL="0" rtl="0" algn="l">
              <a:spcBef>
                <a:spcPts val="1200"/>
              </a:spcBef>
              <a:spcAft>
                <a:spcPts val="0"/>
              </a:spcAft>
              <a:buNone/>
            </a:pPr>
            <a:r>
              <a:rPr lang="en"/>
              <a:t>Usually when all features are connected to FC layer, it can cause overfitting in training dataset.  To overcome this problem, a dropout layer is utilised wherein a few neurons are dropped from the neural network during the training process resulting in a smaller sized model. For </a:t>
            </a:r>
            <a:r>
              <a:rPr lang="en"/>
              <a:t>example my dropout of 0.5 here randomly drops out 30% of nodes</a:t>
            </a:r>
            <a:endParaRPr/>
          </a:p>
          <a:p>
            <a:pPr indent="-311150" lvl="0" marL="457200" rtl="0" algn="l">
              <a:spcBef>
                <a:spcPts val="1200"/>
              </a:spcBef>
              <a:spcAft>
                <a:spcPts val="0"/>
              </a:spcAft>
              <a:buSzPts val="1300"/>
              <a:buChar char="●"/>
            </a:pPr>
            <a:r>
              <a:rPr lang="en"/>
              <a:t>Activation Functions</a:t>
            </a:r>
            <a:endParaRPr/>
          </a:p>
          <a:p>
            <a:pPr indent="0" lvl="0" marL="0" rtl="0" algn="l">
              <a:spcBef>
                <a:spcPts val="1200"/>
              </a:spcBef>
              <a:spcAft>
                <a:spcPts val="0"/>
              </a:spcAft>
              <a:buNone/>
            </a:pPr>
            <a:r>
              <a:rPr lang="en"/>
              <a:t>Activation functions are used to decide which information of the model should fire in the forward direction and which shouldn’t make it to the end of the network. It adds non-linearity to the network. Several common ones I used are are ReLU and Softmax because its for </a:t>
            </a:r>
            <a:r>
              <a:rPr lang="en"/>
              <a:t>classification</a:t>
            </a:r>
            <a:r>
              <a:rPr lang="en"/>
              <a:t> models. It decides whether input is important or not to predict using mathematical operations</a:t>
            </a:r>
            <a:endParaRPr/>
          </a:p>
          <a:p>
            <a:pPr indent="0" lvl="0" marL="0" rtl="0" algn="l">
              <a:spcBef>
                <a:spcPts val="1200"/>
              </a:spcBef>
              <a:spcAft>
                <a:spcPts val="1200"/>
              </a:spcAft>
              <a:buNone/>
            </a:pPr>
            <a:r>
              <a:t/>
            </a:r>
            <a:endParaRPr/>
          </a:p>
        </p:txBody>
      </p:sp>
      <p:pic>
        <p:nvPicPr>
          <p:cNvPr id="203" name="Google Shape;203;p21"/>
          <p:cNvPicPr preferRelativeResize="0"/>
          <p:nvPr/>
        </p:nvPicPr>
        <p:blipFill>
          <a:blip r:embed="rId3">
            <a:alphaModFix/>
          </a:blip>
          <a:stretch>
            <a:fillRect/>
          </a:stretch>
        </p:blipFill>
        <p:spPr>
          <a:xfrm>
            <a:off x="1707475" y="4036800"/>
            <a:ext cx="5383350" cy="1054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